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png" ContentType="image/png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4466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773167"/>
            <a:ext cx="9144000" cy="941705"/>
          </a:xfrm>
          <a:custGeom>
            <a:avLst/>
            <a:gdLst/>
            <a:ahLst/>
            <a:cxnLst/>
            <a:rect l="l" t="t" r="r" b="b"/>
            <a:pathLst>
              <a:path w="9144000" h="941704">
                <a:moveTo>
                  <a:pt x="9144000" y="0"/>
                </a:moveTo>
                <a:lnTo>
                  <a:pt x="0" y="0"/>
                </a:lnTo>
                <a:lnTo>
                  <a:pt x="0" y="941450"/>
                </a:lnTo>
                <a:lnTo>
                  <a:pt x="9144000" y="941450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1917064"/>
          </a:xfrm>
          <a:custGeom>
            <a:avLst/>
            <a:gdLst/>
            <a:ahLst/>
            <a:cxnLst/>
            <a:rect l="l" t="t" r="r" b="b"/>
            <a:pathLst>
              <a:path w="9144000" h="1917064">
                <a:moveTo>
                  <a:pt x="9144000" y="0"/>
                </a:moveTo>
                <a:lnTo>
                  <a:pt x="0" y="0"/>
                </a:lnTo>
                <a:lnTo>
                  <a:pt x="0" y="1916811"/>
                </a:lnTo>
                <a:lnTo>
                  <a:pt x="9144000" y="1916811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1917192"/>
            <a:ext cx="9144000" cy="316865"/>
          </a:xfrm>
          <a:custGeom>
            <a:avLst/>
            <a:gdLst/>
            <a:ahLst/>
            <a:cxnLst/>
            <a:rect l="l" t="t" r="r" b="b"/>
            <a:pathLst>
              <a:path w="9144000" h="316864">
                <a:moveTo>
                  <a:pt x="9144000" y="0"/>
                </a:moveTo>
                <a:lnTo>
                  <a:pt x="0" y="0"/>
                </a:lnTo>
                <a:lnTo>
                  <a:pt x="0" y="316864"/>
                </a:lnTo>
                <a:lnTo>
                  <a:pt x="9144000" y="316864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5714999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2999"/>
                </a:lnTo>
                <a:lnTo>
                  <a:pt x="9144000" y="1142999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917064"/>
          </a:xfrm>
          <a:custGeom>
            <a:avLst/>
            <a:gdLst/>
            <a:ahLst/>
            <a:cxnLst/>
            <a:rect l="l" t="t" r="r" b="b"/>
            <a:pathLst>
              <a:path w="9144000" h="1917064">
                <a:moveTo>
                  <a:pt x="9144000" y="0"/>
                </a:moveTo>
                <a:lnTo>
                  <a:pt x="0" y="0"/>
                </a:lnTo>
                <a:lnTo>
                  <a:pt x="0" y="1916811"/>
                </a:lnTo>
                <a:lnTo>
                  <a:pt x="9144000" y="1916811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917192"/>
            <a:ext cx="9144000" cy="316865"/>
          </a:xfrm>
          <a:custGeom>
            <a:avLst/>
            <a:gdLst/>
            <a:ahLst/>
            <a:cxnLst/>
            <a:rect l="l" t="t" r="r" b="b"/>
            <a:pathLst>
              <a:path w="9144000" h="316864">
                <a:moveTo>
                  <a:pt x="9144000" y="0"/>
                </a:moveTo>
                <a:lnTo>
                  <a:pt x="0" y="0"/>
                </a:lnTo>
                <a:lnTo>
                  <a:pt x="0" y="316864"/>
                </a:lnTo>
                <a:lnTo>
                  <a:pt x="9144000" y="316864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3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0776" y="1129741"/>
            <a:ext cx="5930900" cy="3209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4466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0363" y="2980766"/>
            <a:ext cx="745744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5875">
              <a:lnSpc>
                <a:spcPct val="100000"/>
              </a:lnSpc>
              <a:spcBef>
                <a:spcPts val="100"/>
              </a:spcBef>
            </a:pPr>
            <a:r>
              <a:rPr dirty="0" sz="2400" spc="-50" b="1">
                <a:solidFill>
                  <a:srgbClr val="344661"/>
                </a:solidFill>
                <a:latin typeface="Calibri"/>
                <a:cs typeface="Calibri"/>
              </a:rPr>
              <a:t>ИТОГОВОЕ</a:t>
            </a:r>
            <a:r>
              <a:rPr dirty="0" sz="2400" spc="-6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344661"/>
                </a:solidFill>
                <a:latin typeface="Calibri"/>
                <a:cs typeface="Calibri"/>
              </a:rPr>
              <a:t>СОЧИНЕНИЕ</a:t>
            </a:r>
            <a:r>
              <a:rPr dirty="0" sz="2400" spc="-10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2400" spc="-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344661"/>
                </a:solidFill>
                <a:latin typeface="Calibri"/>
                <a:cs typeface="Calibri"/>
              </a:rPr>
              <a:t>2023-2024</a:t>
            </a:r>
            <a:endParaRPr sz="2400">
              <a:latin typeface="Calibri"/>
              <a:cs typeface="Calibri"/>
            </a:endParaRPr>
          </a:p>
          <a:p>
            <a:pPr algn="ctr" marL="21590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2400" spc="-5" b="1">
                <a:solidFill>
                  <a:srgbClr val="344661"/>
                </a:solidFill>
                <a:latin typeface="Calibri"/>
                <a:cs typeface="Calibri"/>
              </a:rPr>
              <a:t>ЧЕ</a:t>
            </a:r>
            <a:r>
              <a:rPr dirty="0" sz="2400" spc="10" b="1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2400" spc="-2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2400" spc="-114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spc="-175" b="1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2400" spc="-16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2400" spc="-155" b="1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2400" spc="-190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ОСОБЕННОСТИ</a:t>
            </a:r>
            <a:r>
              <a:rPr dirty="0" sz="2400" spc="-1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spc="-70" b="1">
                <a:solidFill>
                  <a:srgbClr val="344661"/>
                </a:solidFill>
                <a:latin typeface="Calibri"/>
                <a:cs typeface="Calibri"/>
              </a:rPr>
              <a:t>ПОДГОТОВКИ</a:t>
            </a:r>
            <a:r>
              <a:rPr dirty="0" sz="2400" spc="-13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24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344661"/>
                </a:solidFill>
                <a:latin typeface="Calibri"/>
                <a:cs typeface="Calibri"/>
              </a:rPr>
              <a:t>КРИТЕРИИ</a:t>
            </a:r>
            <a:r>
              <a:rPr dirty="0" sz="2400" spc="-10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344661"/>
                </a:solidFill>
                <a:latin typeface="Calibri"/>
                <a:cs typeface="Calibri"/>
              </a:rPr>
              <a:t>ОЦЕНИВАНИЯ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4773167"/>
            <a:ext cx="9144000" cy="363220"/>
          </a:xfrm>
          <a:custGeom>
            <a:avLst/>
            <a:gdLst/>
            <a:ahLst/>
            <a:cxnLst/>
            <a:rect l="l" t="t" r="r" b="b"/>
            <a:pathLst>
              <a:path w="9144000" h="363220">
                <a:moveTo>
                  <a:pt x="9144000" y="0"/>
                </a:moveTo>
                <a:lnTo>
                  <a:pt x="0" y="0"/>
                </a:lnTo>
                <a:lnTo>
                  <a:pt x="0" y="362711"/>
                </a:lnTo>
                <a:lnTo>
                  <a:pt x="9144000" y="362711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416"/>
                </a:lnTo>
                <a:lnTo>
                  <a:pt x="9144000" y="923416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9560" y="196342"/>
            <a:ext cx="4359275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5"/>
              <a:t>КРИТЕРИЙ</a:t>
            </a:r>
            <a:r>
              <a:rPr dirty="0" sz="2800" spc="-135"/>
              <a:t> </a:t>
            </a:r>
            <a:r>
              <a:rPr dirty="0" sz="2800" spc="-5"/>
              <a:t>5.</a:t>
            </a:r>
            <a:r>
              <a:rPr dirty="0" sz="2800" spc="-35"/>
              <a:t> </a:t>
            </a:r>
            <a:r>
              <a:rPr dirty="0" sz="2800" spc="-20"/>
              <a:t>ГРАМОТНОСТЬ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801623" y="2502406"/>
            <a:ext cx="8134984" cy="73025"/>
          </a:xfrm>
          <a:custGeom>
            <a:avLst/>
            <a:gdLst/>
            <a:ahLst/>
            <a:cxnLst/>
            <a:rect l="l" t="t" r="r" b="b"/>
            <a:pathLst>
              <a:path w="8134984" h="73025">
                <a:moveTo>
                  <a:pt x="8134731" y="0"/>
                </a:moveTo>
                <a:lnTo>
                  <a:pt x="0" y="0"/>
                </a:lnTo>
                <a:lnTo>
                  <a:pt x="0" y="72772"/>
                </a:lnTo>
                <a:lnTo>
                  <a:pt x="8134731" y="72772"/>
                </a:lnTo>
                <a:lnTo>
                  <a:pt x="8134731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0" y="5215125"/>
            <a:ext cx="9144000" cy="725170"/>
            <a:chOff x="0" y="5215125"/>
            <a:chExt cx="9144000" cy="725170"/>
          </a:xfrm>
        </p:grpSpPr>
        <p:sp>
          <p:nvSpPr>
            <p:cNvPr id="6" name="object 6"/>
            <p:cNvSpPr/>
            <p:nvPr/>
          </p:nvSpPr>
          <p:spPr>
            <a:xfrm>
              <a:off x="1014983" y="5218173"/>
              <a:ext cx="8128634" cy="73025"/>
            </a:xfrm>
            <a:custGeom>
              <a:avLst/>
              <a:gdLst/>
              <a:ahLst/>
              <a:cxnLst/>
              <a:rect l="l" t="t" r="r" b="b"/>
              <a:pathLst>
                <a:path w="8128634" h="73025">
                  <a:moveTo>
                    <a:pt x="8128508" y="0"/>
                  </a:moveTo>
                  <a:lnTo>
                    <a:pt x="0" y="0"/>
                  </a:lnTo>
                  <a:lnTo>
                    <a:pt x="0" y="72773"/>
                  </a:lnTo>
                  <a:lnTo>
                    <a:pt x="8128508" y="72773"/>
                  </a:lnTo>
                  <a:lnTo>
                    <a:pt x="8128508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5215125"/>
              <a:ext cx="1026794" cy="73025"/>
            </a:xfrm>
            <a:custGeom>
              <a:avLst/>
              <a:gdLst/>
              <a:ahLst/>
              <a:cxnLst/>
              <a:rect l="l" t="t" r="r" b="b"/>
              <a:pathLst>
                <a:path w="1026794" h="73025">
                  <a:moveTo>
                    <a:pt x="1026668" y="0"/>
                  </a:moveTo>
                  <a:lnTo>
                    <a:pt x="0" y="0"/>
                  </a:lnTo>
                  <a:lnTo>
                    <a:pt x="0" y="72773"/>
                  </a:lnTo>
                  <a:lnTo>
                    <a:pt x="1026668" y="72773"/>
                  </a:lnTo>
                  <a:lnTo>
                    <a:pt x="10266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43255" y="5288280"/>
              <a:ext cx="8787765" cy="645795"/>
            </a:xfrm>
            <a:custGeom>
              <a:avLst/>
              <a:gdLst/>
              <a:ahLst/>
              <a:cxnLst/>
              <a:rect l="l" t="t" r="r" b="b"/>
              <a:pathLst>
                <a:path w="8787765" h="645795">
                  <a:moveTo>
                    <a:pt x="8787257" y="0"/>
                  </a:moveTo>
                  <a:lnTo>
                    <a:pt x="0" y="0"/>
                  </a:lnTo>
                  <a:lnTo>
                    <a:pt x="0" y="645668"/>
                  </a:lnTo>
                  <a:lnTo>
                    <a:pt x="8787257" y="645668"/>
                  </a:lnTo>
                  <a:lnTo>
                    <a:pt x="8787257" y="0"/>
                  </a:lnTo>
                  <a:close/>
                </a:path>
              </a:pathLst>
            </a:custGeom>
            <a:solidFill>
              <a:srgbClr val="F8D9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44779" y="5289804"/>
              <a:ext cx="8787765" cy="645795"/>
            </a:xfrm>
            <a:custGeom>
              <a:avLst/>
              <a:gdLst/>
              <a:ahLst/>
              <a:cxnLst/>
              <a:rect l="l" t="t" r="r" b="b"/>
              <a:pathLst>
                <a:path w="8787765" h="645795">
                  <a:moveTo>
                    <a:pt x="0" y="645668"/>
                  </a:moveTo>
                  <a:lnTo>
                    <a:pt x="8787257" y="645668"/>
                  </a:lnTo>
                  <a:lnTo>
                    <a:pt x="8787257" y="0"/>
                  </a:lnTo>
                  <a:lnTo>
                    <a:pt x="0" y="0"/>
                  </a:lnTo>
                  <a:lnTo>
                    <a:pt x="0" y="645668"/>
                  </a:lnTo>
                  <a:close/>
                </a:path>
              </a:pathLst>
            </a:custGeom>
            <a:ln w="9144">
              <a:solidFill>
                <a:srgbClr val="3446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5"/>
              <a:t>Оценка</a:t>
            </a:r>
            <a:r>
              <a:rPr dirty="0" spc="-65"/>
              <a:t> </a:t>
            </a:r>
            <a:r>
              <a:rPr dirty="0" spc="-30"/>
              <a:t>грамотности</a:t>
            </a:r>
            <a:r>
              <a:rPr dirty="0" spc="60"/>
              <a:t> </a:t>
            </a:r>
            <a:r>
              <a:rPr dirty="0" spc="-30"/>
              <a:t>участника.</a:t>
            </a:r>
          </a:p>
          <a:p>
            <a:pPr marL="12700">
              <a:lnSpc>
                <a:spcPct val="100000"/>
              </a:lnSpc>
            </a:pPr>
            <a:r>
              <a:rPr dirty="0" spc="-30">
                <a:solidFill>
                  <a:srgbClr val="E65E52"/>
                </a:solidFill>
              </a:rPr>
              <a:t>«Незачёт»</a:t>
            </a:r>
            <a:r>
              <a:rPr dirty="0" spc="75">
                <a:solidFill>
                  <a:srgbClr val="E65E52"/>
                </a:solidFill>
              </a:rPr>
              <a:t> </a:t>
            </a:r>
            <a:r>
              <a:rPr dirty="0" spc="-30">
                <a:solidFill>
                  <a:srgbClr val="E65E52"/>
                </a:solidFill>
              </a:rPr>
              <a:t>ставится,</a:t>
            </a:r>
            <a:r>
              <a:rPr dirty="0" spc="85">
                <a:solidFill>
                  <a:srgbClr val="E65E52"/>
                </a:solidFill>
              </a:rPr>
              <a:t> </a:t>
            </a:r>
            <a:r>
              <a:rPr dirty="0" spc="-5">
                <a:solidFill>
                  <a:srgbClr val="E65E52"/>
                </a:solidFill>
              </a:rPr>
              <a:t>если</a:t>
            </a:r>
            <a:r>
              <a:rPr dirty="0" spc="-70">
                <a:solidFill>
                  <a:srgbClr val="E65E52"/>
                </a:solidFill>
              </a:rPr>
              <a:t> </a:t>
            </a:r>
            <a:r>
              <a:rPr dirty="0" spc="-10">
                <a:solidFill>
                  <a:srgbClr val="E65E52"/>
                </a:solidFill>
              </a:rPr>
              <a:t>на</a:t>
            </a:r>
            <a:r>
              <a:rPr dirty="0" spc="-25">
                <a:solidFill>
                  <a:srgbClr val="E65E52"/>
                </a:solidFill>
              </a:rPr>
              <a:t> </a:t>
            </a:r>
            <a:r>
              <a:rPr dirty="0" spc="-10">
                <a:solidFill>
                  <a:srgbClr val="E65E52"/>
                </a:solidFill>
              </a:rPr>
              <a:t>100</a:t>
            </a:r>
            <a:r>
              <a:rPr dirty="0" spc="-25">
                <a:solidFill>
                  <a:srgbClr val="E65E52"/>
                </a:solidFill>
              </a:rPr>
              <a:t> </a:t>
            </a:r>
            <a:r>
              <a:rPr dirty="0">
                <a:solidFill>
                  <a:srgbClr val="E65E52"/>
                </a:solidFill>
              </a:rPr>
              <a:t>слов</a:t>
            </a:r>
          </a:p>
          <a:p>
            <a:pPr marL="70485">
              <a:lnSpc>
                <a:spcPct val="100000"/>
              </a:lnSpc>
            </a:pPr>
            <a:r>
              <a:rPr dirty="0" spc="-5">
                <a:solidFill>
                  <a:srgbClr val="E65E52"/>
                </a:solidFill>
              </a:rPr>
              <a:t>в</a:t>
            </a:r>
            <a:r>
              <a:rPr dirty="0" spc="-30">
                <a:solidFill>
                  <a:srgbClr val="E65E52"/>
                </a:solidFill>
              </a:rPr>
              <a:t> </a:t>
            </a:r>
            <a:r>
              <a:rPr dirty="0" spc="-35">
                <a:solidFill>
                  <a:srgbClr val="E65E52"/>
                </a:solidFill>
              </a:rPr>
              <a:t>среднем</a:t>
            </a:r>
            <a:r>
              <a:rPr dirty="0" spc="25">
                <a:solidFill>
                  <a:srgbClr val="E65E52"/>
                </a:solidFill>
              </a:rPr>
              <a:t> </a:t>
            </a:r>
            <a:r>
              <a:rPr dirty="0" spc="-40">
                <a:solidFill>
                  <a:srgbClr val="E65E52"/>
                </a:solidFill>
              </a:rPr>
              <a:t>приходится</a:t>
            </a:r>
            <a:r>
              <a:rPr dirty="0" spc="-5">
                <a:solidFill>
                  <a:srgbClr val="E65E52"/>
                </a:solidFill>
              </a:rPr>
              <a:t> в</a:t>
            </a:r>
            <a:r>
              <a:rPr dirty="0" spc="415">
                <a:solidFill>
                  <a:srgbClr val="E65E52"/>
                </a:solidFill>
              </a:rPr>
              <a:t> </a:t>
            </a:r>
            <a:r>
              <a:rPr dirty="0" spc="-30">
                <a:solidFill>
                  <a:srgbClr val="E65E52"/>
                </a:solidFill>
              </a:rPr>
              <a:t>сумме</a:t>
            </a:r>
            <a:r>
              <a:rPr dirty="0" spc="80">
                <a:solidFill>
                  <a:srgbClr val="E65E52"/>
                </a:solidFill>
              </a:rPr>
              <a:t> </a:t>
            </a:r>
            <a:r>
              <a:rPr dirty="0" spc="-30">
                <a:solidFill>
                  <a:srgbClr val="E65E52"/>
                </a:solidFill>
              </a:rPr>
              <a:t>более</a:t>
            </a:r>
            <a:r>
              <a:rPr dirty="0" spc="-40">
                <a:solidFill>
                  <a:srgbClr val="E65E52"/>
                </a:solidFill>
              </a:rPr>
              <a:t> </a:t>
            </a:r>
            <a:r>
              <a:rPr dirty="0" spc="-15">
                <a:solidFill>
                  <a:srgbClr val="E65E52"/>
                </a:solidFill>
              </a:rPr>
              <a:t>пяти</a:t>
            </a:r>
            <a:r>
              <a:rPr dirty="0" spc="-10">
                <a:solidFill>
                  <a:srgbClr val="E65E52"/>
                </a:solidFill>
              </a:rPr>
              <a:t> ошибок:</a:t>
            </a:r>
          </a:p>
          <a:p>
            <a:pPr marL="12700">
              <a:lnSpc>
                <a:spcPct val="100000"/>
              </a:lnSpc>
            </a:pPr>
            <a:r>
              <a:rPr dirty="0" spc="-25">
                <a:solidFill>
                  <a:srgbClr val="E65E52"/>
                </a:solidFill>
              </a:rPr>
              <a:t>грамматических,</a:t>
            </a:r>
            <a:r>
              <a:rPr dirty="0" spc="114">
                <a:solidFill>
                  <a:srgbClr val="E65E52"/>
                </a:solidFill>
              </a:rPr>
              <a:t> </a:t>
            </a:r>
            <a:r>
              <a:rPr dirty="0" spc="-5">
                <a:solidFill>
                  <a:srgbClr val="E65E52"/>
                </a:solidFill>
              </a:rPr>
              <a:t>орфографических,</a:t>
            </a:r>
            <a:r>
              <a:rPr dirty="0" spc="-40">
                <a:solidFill>
                  <a:srgbClr val="E65E52"/>
                </a:solidFill>
              </a:rPr>
              <a:t> </a:t>
            </a:r>
            <a:r>
              <a:rPr dirty="0" spc="-30">
                <a:solidFill>
                  <a:srgbClr val="E65E52"/>
                </a:solidFill>
              </a:rPr>
              <a:t>пунктуационных.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/>
          </a:p>
          <a:p>
            <a:pPr marL="12700">
              <a:lnSpc>
                <a:spcPct val="100000"/>
              </a:lnSpc>
            </a:pPr>
            <a:r>
              <a:rPr dirty="0" sz="1800" spc="-30"/>
              <a:t>Количество</a:t>
            </a:r>
            <a:r>
              <a:rPr dirty="0" sz="1800" spc="30"/>
              <a:t> </a:t>
            </a:r>
            <a:r>
              <a:rPr dirty="0" sz="1800" spc="-30"/>
              <a:t>возможных</a:t>
            </a:r>
            <a:r>
              <a:rPr dirty="0" sz="1800" spc="100"/>
              <a:t> </a:t>
            </a:r>
            <a:r>
              <a:rPr dirty="0" sz="1800" spc="-5"/>
              <a:t>ошибок</a:t>
            </a:r>
            <a:r>
              <a:rPr dirty="0" sz="1800" spc="-15"/>
              <a:t> </a:t>
            </a:r>
            <a:r>
              <a:rPr dirty="0" sz="1800" spc="-30"/>
              <a:t>определяется</a:t>
            </a:r>
            <a:r>
              <a:rPr dirty="0" sz="1800" spc="75"/>
              <a:t> </a:t>
            </a:r>
            <a:r>
              <a:rPr dirty="0" sz="1800" spc="-5"/>
              <a:t>по</a:t>
            </a:r>
            <a:r>
              <a:rPr dirty="0" sz="1800" spc="-25"/>
              <a:t> формуле:</a:t>
            </a:r>
            <a:endParaRPr sz="1800"/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800">
                <a:solidFill>
                  <a:srgbClr val="E65E52"/>
                </a:solidFill>
              </a:rPr>
              <a:t>О</a:t>
            </a:r>
            <a:r>
              <a:rPr dirty="0" sz="1800" spc="-60">
                <a:solidFill>
                  <a:srgbClr val="E65E52"/>
                </a:solidFill>
              </a:rPr>
              <a:t> </a:t>
            </a:r>
            <a:r>
              <a:rPr dirty="0" sz="1800">
                <a:solidFill>
                  <a:srgbClr val="E65E52"/>
                </a:solidFill>
              </a:rPr>
              <a:t>=</a:t>
            </a:r>
            <a:r>
              <a:rPr dirty="0" sz="1800" spc="-50">
                <a:solidFill>
                  <a:srgbClr val="E65E52"/>
                </a:solidFill>
              </a:rPr>
              <a:t> </a:t>
            </a:r>
            <a:r>
              <a:rPr dirty="0" sz="1800" spc="-15">
                <a:solidFill>
                  <a:srgbClr val="E65E52"/>
                </a:solidFill>
              </a:rPr>
              <a:t>Кс</a:t>
            </a:r>
            <a:r>
              <a:rPr dirty="0" sz="1800" spc="-50">
                <a:solidFill>
                  <a:srgbClr val="E65E52"/>
                </a:solidFill>
              </a:rPr>
              <a:t> </a:t>
            </a:r>
            <a:r>
              <a:rPr dirty="0" sz="1800" b="0">
                <a:solidFill>
                  <a:srgbClr val="E65E52"/>
                </a:solidFill>
                <a:latin typeface="Cambria Math"/>
                <a:cs typeface="Cambria Math"/>
              </a:rPr>
              <a:t>⨯</a:t>
            </a:r>
            <a:r>
              <a:rPr dirty="0" sz="1800">
                <a:solidFill>
                  <a:srgbClr val="E65E52"/>
                </a:solidFill>
              </a:rPr>
              <a:t>0,05</a:t>
            </a:r>
            <a:r>
              <a:rPr dirty="0" sz="1800" spc="-45">
                <a:solidFill>
                  <a:srgbClr val="E65E52"/>
                </a:solidFill>
              </a:rPr>
              <a:t> </a:t>
            </a:r>
            <a:r>
              <a:rPr dirty="0" sz="1800" b="0">
                <a:latin typeface="Calibri"/>
                <a:cs typeface="Calibri"/>
              </a:rPr>
              <a:t>,</a:t>
            </a:r>
            <a:r>
              <a:rPr dirty="0" sz="1800" spc="-35" b="0">
                <a:latin typeface="Calibri"/>
                <a:cs typeface="Calibri"/>
              </a:rPr>
              <a:t> </a:t>
            </a:r>
            <a:r>
              <a:rPr dirty="0" sz="1800" spc="-20" b="0">
                <a:latin typeface="Calibri"/>
                <a:cs typeface="Calibri"/>
              </a:rPr>
              <a:t>где: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800" b="0">
                <a:latin typeface="Calibri"/>
                <a:cs typeface="Calibri"/>
              </a:rPr>
              <a:t>О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–</a:t>
            </a:r>
            <a:r>
              <a:rPr dirty="0" sz="1800" spc="15" b="0">
                <a:latin typeface="Calibri"/>
                <a:cs typeface="Calibri"/>
              </a:rPr>
              <a:t> </a:t>
            </a:r>
            <a:r>
              <a:rPr dirty="0" sz="1800" spc="-25" b="0">
                <a:latin typeface="Calibri"/>
                <a:cs typeface="Calibri"/>
              </a:rPr>
              <a:t>количество</a:t>
            </a:r>
            <a:r>
              <a:rPr dirty="0" sz="1800" spc="85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возможных</a:t>
            </a:r>
            <a:r>
              <a:rPr dirty="0" sz="1800" spc="-5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ошибок</a:t>
            </a:r>
            <a:r>
              <a:rPr dirty="0" sz="1800" spc="-35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для</a:t>
            </a:r>
            <a:r>
              <a:rPr dirty="0" sz="1800" spc="-70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«зачета»;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800" spc="-10" b="0">
                <a:latin typeface="Calibri"/>
                <a:cs typeface="Calibri"/>
              </a:rPr>
              <a:t>Кс</a:t>
            </a:r>
            <a:r>
              <a:rPr dirty="0" sz="1800" spc="-5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–</a:t>
            </a:r>
            <a:r>
              <a:rPr dirty="0" sz="1800" spc="10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количество</a:t>
            </a:r>
            <a:r>
              <a:rPr dirty="0" sz="1800" spc="-3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слов</a:t>
            </a:r>
            <a:r>
              <a:rPr dirty="0" sz="1800" spc="-5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в</a:t>
            </a:r>
            <a:r>
              <a:rPr dirty="0" sz="1800" spc="-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итоговом</a:t>
            </a:r>
            <a:r>
              <a:rPr dirty="0" sz="1800" spc="-6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сочинении;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800" b="0">
                <a:latin typeface="Calibri"/>
                <a:cs typeface="Calibri"/>
              </a:rPr>
              <a:t>0,05</a:t>
            </a:r>
            <a:r>
              <a:rPr dirty="0" sz="1800" spc="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–</a:t>
            </a:r>
            <a:r>
              <a:rPr dirty="0" sz="1800" spc="20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значение</a:t>
            </a:r>
            <a:r>
              <a:rPr dirty="0" sz="1800" spc="5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по </a:t>
            </a:r>
            <a:r>
              <a:rPr dirty="0" sz="1800" spc="-25" b="0">
                <a:latin typeface="Calibri"/>
                <a:cs typeface="Calibri"/>
              </a:rPr>
              <a:t>количеству</a:t>
            </a:r>
            <a:r>
              <a:rPr dirty="0" sz="1800" spc="75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возможных</a:t>
            </a:r>
            <a:r>
              <a:rPr dirty="0" sz="1800" spc="-7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ошибок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5" b="0">
                <a:latin typeface="Calibri"/>
                <a:cs typeface="Calibri"/>
              </a:rPr>
              <a:t>(</a:t>
            </a:r>
            <a:r>
              <a:rPr dirty="0" sz="1800" b="0">
                <a:latin typeface="Calibri"/>
                <a:cs typeface="Calibri"/>
              </a:rPr>
              <a:t>б</a:t>
            </a:r>
            <a:r>
              <a:rPr dirty="0" sz="1800" spc="10" b="0">
                <a:latin typeface="Calibri"/>
                <a:cs typeface="Calibri"/>
              </a:rPr>
              <a:t>о</a:t>
            </a:r>
            <a:r>
              <a:rPr dirty="0" sz="1800" spc="-10" b="0">
                <a:latin typeface="Calibri"/>
                <a:cs typeface="Calibri"/>
              </a:rPr>
              <a:t>ле</a:t>
            </a:r>
            <a:r>
              <a:rPr dirty="0" sz="1800" b="0">
                <a:latin typeface="Calibri"/>
                <a:cs typeface="Calibri"/>
              </a:rPr>
              <a:t>е</a:t>
            </a:r>
            <a:r>
              <a:rPr dirty="0" sz="1800" spc="-8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5</a:t>
            </a:r>
            <a:r>
              <a:rPr dirty="0" sz="1800" spc="50" b="0">
                <a:latin typeface="Calibri"/>
                <a:cs typeface="Calibri"/>
              </a:rPr>
              <a:t> </a:t>
            </a:r>
            <a:r>
              <a:rPr dirty="0" sz="1800" spc="5" b="0">
                <a:latin typeface="Calibri"/>
                <a:cs typeface="Calibri"/>
              </a:rPr>
              <a:t>оши</a:t>
            </a:r>
            <a:r>
              <a:rPr dirty="0" sz="1800" b="0">
                <a:latin typeface="Calibri"/>
                <a:cs typeface="Calibri"/>
              </a:rPr>
              <a:t>б</a:t>
            </a:r>
            <a:r>
              <a:rPr dirty="0" sz="1800" spc="10" b="0">
                <a:latin typeface="Calibri"/>
                <a:cs typeface="Calibri"/>
              </a:rPr>
              <a:t>о</a:t>
            </a:r>
            <a:r>
              <a:rPr dirty="0" sz="1800" b="0">
                <a:latin typeface="Calibri"/>
                <a:cs typeface="Calibri"/>
              </a:rPr>
              <a:t>к</a:t>
            </a:r>
            <a:r>
              <a:rPr dirty="0" sz="1800" spc="-110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н</a:t>
            </a:r>
            <a:r>
              <a:rPr dirty="0" sz="1800" b="0">
                <a:latin typeface="Calibri"/>
                <a:cs typeface="Calibri"/>
              </a:rPr>
              <a:t>а</a:t>
            </a:r>
            <a:r>
              <a:rPr dirty="0" sz="1800" spc="25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10</a:t>
            </a:r>
            <a:r>
              <a:rPr dirty="0" sz="1800" b="0">
                <a:latin typeface="Calibri"/>
                <a:cs typeface="Calibri"/>
              </a:rPr>
              <a:t>0</a:t>
            </a:r>
            <a:r>
              <a:rPr dirty="0" sz="1800" spc="-25" b="0">
                <a:latin typeface="Calibri"/>
                <a:cs typeface="Calibri"/>
              </a:rPr>
              <a:t> </a:t>
            </a:r>
            <a:r>
              <a:rPr dirty="0" sz="1800" spc="5" b="0">
                <a:latin typeface="Calibri"/>
                <a:cs typeface="Calibri"/>
              </a:rPr>
              <a:t>с</a:t>
            </a:r>
            <a:r>
              <a:rPr dirty="0" sz="1800" spc="-10" b="0">
                <a:latin typeface="Calibri"/>
                <a:cs typeface="Calibri"/>
              </a:rPr>
              <a:t>л</a:t>
            </a:r>
            <a:r>
              <a:rPr dirty="0" sz="1800" spc="5" b="0">
                <a:latin typeface="Calibri"/>
                <a:cs typeface="Calibri"/>
              </a:rPr>
              <a:t>о</a:t>
            </a:r>
            <a:r>
              <a:rPr dirty="0" sz="1800" b="0">
                <a:latin typeface="Calibri"/>
                <a:cs typeface="Calibri"/>
              </a:rPr>
              <a:t>в</a:t>
            </a:r>
            <a:r>
              <a:rPr dirty="0" sz="1800" spc="5" b="0">
                <a:latin typeface="Calibri"/>
                <a:cs typeface="Calibri"/>
              </a:rPr>
              <a:t>)</a:t>
            </a:r>
            <a:r>
              <a:rPr dirty="0" sz="1800" b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776" y="4313682"/>
            <a:ext cx="69176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Например:</a:t>
            </a:r>
            <a:r>
              <a:rPr dirty="0" sz="18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 сочинении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300</a:t>
            </a:r>
            <a:r>
              <a:rPr dirty="0" sz="1800" spc="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слов</a:t>
            </a:r>
            <a:r>
              <a:rPr dirty="0" sz="1800" spc="-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344661"/>
                </a:solidFill>
                <a:latin typeface="Calibri"/>
                <a:cs typeface="Calibri"/>
              </a:rPr>
              <a:t>(Кс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).</a:t>
            </a: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344661"/>
                </a:solidFill>
                <a:latin typeface="Calibri"/>
                <a:cs typeface="Calibri"/>
              </a:rPr>
              <a:t>Количество</a:t>
            </a:r>
            <a:r>
              <a:rPr dirty="0" sz="1800" spc="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возможных</a:t>
            </a:r>
            <a:r>
              <a:rPr dirty="0" sz="18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ошибок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98766" y="4291076"/>
            <a:ext cx="12719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=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14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344661"/>
                </a:solidFill>
                <a:latin typeface="Cambria Math"/>
                <a:cs typeface="Cambria Math"/>
              </a:rPr>
              <a:t>⨯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0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05,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9352" y="4547996"/>
            <a:ext cx="8778240" cy="132778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85090" marR="829944">
              <a:lnSpc>
                <a:spcPct val="102200"/>
              </a:lnSpc>
              <a:spcBef>
                <a:spcPts val="50"/>
              </a:spcBef>
            </a:pPr>
            <a:r>
              <a:rPr dirty="0" sz="1800" spc="-25">
                <a:solidFill>
                  <a:srgbClr val="344661"/>
                </a:solidFill>
                <a:latin typeface="Calibri"/>
                <a:cs typeface="Calibri"/>
              </a:rPr>
              <a:t>то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есть</a:t>
            </a:r>
            <a:r>
              <a:rPr dirty="0" sz="1800" spc="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300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mbria Math"/>
                <a:cs typeface="Cambria Math"/>
              </a:rPr>
              <a:t>⨯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0,05=15</a:t>
            </a:r>
            <a:r>
              <a:rPr dirty="0" sz="1800" spc="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(если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 spc="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60">
                <a:solidFill>
                  <a:srgbClr val="344661"/>
                </a:solidFill>
                <a:latin typeface="Calibri"/>
                <a:cs typeface="Calibri"/>
              </a:rPr>
              <a:t>результате</a:t>
            </a:r>
            <a:r>
              <a:rPr dirty="0" sz="1800" spc="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получается</a:t>
            </a:r>
            <a:r>
              <a:rPr dirty="0" sz="1800" spc="-1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дробное</a:t>
            </a:r>
            <a:r>
              <a:rPr dirty="0" sz="18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число,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применяются </a:t>
            </a:r>
            <a:r>
              <a:rPr dirty="0" sz="1800" spc="-3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правила</a:t>
            </a:r>
            <a:r>
              <a:rPr dirty="0" sz="18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округления)</a:t>
            </a:r>
            <a:endParaRPr sz="1800">
              <a:latin typeface="Calibri"/>
              <a:cs typeface="Calibri"/>
            </a:endParaRPr>
          </a:p>
          <a:p>
            <a:pPr marL="85090">
              <a:lnSpc>
                <a:spcPct val="100000"/>
              </a:lnSpc>
              <a:spcBef>
                <a:spcPts val="1565"/>
              </a:spcBef>
            </a:pP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Разрешается</a:t>
            </a: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пользоваться</a:t>
            </a:r>
            <a:r>
              <a:rPr dirty="0" sz="18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E65E52"/>
                </a:solidFill>
                <a:latin typeface="Calibri"/>
                <a:cs typeface="Calibri"/>
              </a:rPr>
              <a:t>орфографическими</a:t>
            </a:r>
            <a:r>
              <a:rPr dirty="0" sz="1800" spc="-9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E65E52"/>
                </a:solidFill>
                <a:latin typeface="Calibri"/>
                <a:cs typeface="Calibri"/>
              </a:rPr>
              <a:t>словарями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8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выданными</a:t>
            </a:r>
            <a:r>
              <a:rPr dirty="0" sz="18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Комиссией</a:t>
            </a:r>
            <a:endParaRPr sz="1800">
              <a:latin typeface="Calibri"/>
              <a:cs typeface="Calibri"/>
            </a:endParaRPr>
          </a:p>
          <a:p>
            <a:pPr marL="85090">
              <a:lnSpc>
                <a:spcPct val="100000"/>
              </a:lnSpc>
            </a:pP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 проведению</a:t>
            </a:r>
            <a:r>
              <a:rPr dirty="0" sz="1800" spc="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344661"/>
                </a:solidFill>
                <a:latin typeface="Calibri"/>
                <a:cs typeface="Calibri"/>
              </a:rPr>
              <a:t>итогового</a:t>
            </a:r>
            <a:r>
              <a:rPr dirty="0" sz="18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сочинения.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40207" y="6068567"/>
            <a:ext cx="8726170" cy="320040"/>
            <a:chOff x="140207" y="6068567"/>
            <a:chExt cx="8726170" cy="320040"/>
          </a:xfrm>
        </p:grpSpPr>
        <p:sp>
          <p:nvSpPr>
            <p:cNvPr id="15" name="object 15"/>
            <p:cNvSpPr/>
            <p:nvPr/>
          </p:nvSpPr>
          <p:spPr>
            <a:xfrm>
              <a:off x="143255" y="6071615"/>
              <a:ext cx="8717280" cy="310515"/>
            </a:xfrm>
            <a:custGeom>
              <a:avLst/>
              <a:gdLst/>
              <a:ahLst/>
              <a:cxnLst/>
              <a:rect l="l" t="t" r="r" b="b"/>
              <a:pathLst>
                <a:path w="8717280" h="310514">
                  <a:moveTo>
                    <a:pt x="8716772" y="0"/>
                  </a:moveTo>
                  <a:lnTo>
                    <a:pt x="0" y="0"/>
                  </a:lnTo>
                  <a:lnTo>
                    <a:pt x="0" y="310388"/>
                  </a:lnTo>
                  <a:lnTo>
                    <a:pt x="8716772" y="310388"/>
                  </a:lnTo>
                  <a:lnTo>
                    <a:pt x="8716772" y="0"/>
                  </a:lnTo>
                  <a:close/>
                </a:path>
              </a:pathLst>
            </a:custGeom>
            <a:solidFill>
              <a:srgbClr val="F7CC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44779" y="6073139"/>
              <a:ext cx="8717280" cy="310515"/>
            </a:xfrm>
            <a:custGeom>
              <a:avLst/>
              <a:gdLst/>
              <a:ahLst/>
              <a:cxnLst/>
              <a:rect l="l" t="t" r="r" b="b"/>
              <a:pathLst>
                <a:path w="8717280" h="310514">
                  <a:moveTo>
                    <a:pt x="0" y="310388"/>
                  </a:moveTo>
                  <a:lnTo>
                    <a:pt x="8716772" y="310388"/>
                  </a:lnTo>
                  <a:lnTo>
                    <a:pt x="8716772" y="0"/>
                  </a:lnTo>
                  <a:lnTo>
                    <a:pt x="0" y="0"/>
                  </a:lnTo>
                  <a:lnTo>
                    <a:pt x="0" y="310388"/>
                  </a:lnTo>
                  <a:close/>
                </a:path>
              </a:pathLst>
            </a:custGeom>
            <a:ln w="9144">
              <a:solidFill>
                <a:srgbClr val="3446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5682" y="149428"/>
            <a:ext cx="6013450" cy="835025"/>
          </a:xfrm>
          <a:prstGeom prst="rect"/>
        </p:spPr>
        <p:txBody>
          <a:bodyPr wrap="square" lIns="0" tIns="64769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9"/>
              </a:spcBef>
            </a:pP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Стр</a:t>
            </a:r>
            <a:r>
              <a:rPr dirty="0" sz="2800" spc="-10">
                <a:solidFill>
                  <a:srgbClr val="344661"/>
                </a:solidFill>
                <a:latin typeface="Georgia"/>
                <a:cs typeface="Georgia"/>
              </a:rPr>
              <a:t>у</a:t>
            </a:r>
            <a:r>
              <a:rPr dirty="0" sz="2800" spc="-20">
                <a:solidFill>
                  <a:srgbClr val="344661"/>
                </a:solidFill>
                <a:latin typeface="Georgia"/>
                <a:cs typeface="Georgia"/>
              </a:rPr>
              <a:t>к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т</a:t>
            </a:r>
            <a:r>
              <a:rPr dirty="0" sz="2800" spc="-15">
                <a:solidFill>
                  <a:srgbClr val="344661"/>
                </a:solidFill>
                <a:latin typeface="Georgia"/>
                <a:cs typeface="Georgia"/>
              </a:rPr>
              <a:t>у</a:t>
            </a:r>
            <a:r>
              <a:rPr dirty="0" sz="2800" spc="-20">
                <a:solidFill>
                  <a:srgbClr val="344661"/>
                </a:solidFill>
                <a:latin typeface="Georgia"/>
                <a:cs typeface="Georgia"/>
              </a:rPr>
              <a:t>р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а</a:t>
            </a:r>
            <a:r>
              <a:rPr dirty="0" sz="2800" spc="-20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закры</a:t>
            </a:r>
            <a:r>
              <a:rPr dirty="0" sz="2800" spc="10">
                <a:solidFill>
                  <a:srgbClr val="344661"/>
                </a:solidFill>
                <a:latin typeface="Georgia"/>
                <a:cs typeface="Georgia"/>
              </a:rPr>
              <a:t>т</a:t>
            </a:r>
            <a:r>
              <a:rPr dirty="0" sz="2800" spc="-30">
                <a:solidFill>
                  <a:srgbClr val="344661"/>
                </a:solidFill>
                <a:latin typeface="Georgia"/>
                <a:cs typeface="Georgia"/>
              </a:rPr>
              <a:t>о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го</a:t>
            </a:r>
            <a:r>
              <a:rPr dirty="0" sz="2800" spc="-21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банка</a:t>
            </a:r>
            <a:r>
              <a:rPr dirty="0" sz="2800" spc="-10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тем  </a:t>
            </a:r>
            <a:r>
              <a:rPr dirty="0" sz="2800" spc="-5">
                <a:solidFill>
                  <a:srgbClr val="344661"/>
                </a:solidFill>
                <a:latin typeface="Georgia"/>
                <a:cs typeface="Georgia"/>
              </a:rPr>
              <a:t>итогового</a:t>
            </a:r>
            <a:r>
              <a:rPr dirty="0" sz="2800" spc="-17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-5">
                <a:solidFill>
                  <a:srgbClr val="344661"/>
                </a:solidFill>
                <a:latin typeface="Georgia"/>
                <a:cs typeface="Georgia"/>
              </a:rPr>
              <a:t>сочинения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2897"/>
                </a:lnTo>
                <a:lnTo>
                  <a:pt x="9144000" y="572897"/>
                </a:lnTo>
                <a:lnTo>
                  <a:pt x="9144000" y="0"/>
                </a:lnTo>
                <a:close/>
              </a:path>
            </a:pathLst>
          </a:custGeom>
          <a:solidFill>
            <a:srgbClr val="4768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4032" y="2159253"/>
            <a:ext cx="795147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Разделы</a:t>
            </a:r>
            <a:r>
              <a:rPr dirty="0" sz="1800" spc="-8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8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подразделы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1</a:t>
            </a:r>
            <a:r>
              <a:rPr dirty="0" sz="1800" spc="1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Духовно-нравственные</a:t>
            </a:r>
            <a:r>
              <a:rPr dirty="0" sz="1800" spc="-7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ориентиры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-1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dirty="0" sz="1800" spc="-7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  <a:p>
            <a:pPr marL="445134" indent="-433070">
              <a:lnSpc>
                <a:spcPct val="100000"/>
              </a:lnSpc>
              <a:buAutoNum type="arabicPeriod"/>
              <a:tabLst>
                <a:tab pos="445134" algn="l"/>
                <a:tab pos="445770" algn="l"/>
              </a:tabLst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Внутренний</a:t>
            </a:r>
            <a:r>
              <a:rPr dirty="0" sz="1800" spc="-8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мир</a:t>
            </a:r>
            <a:r>
              <a:rPr dirty="0" sz="1800" spc="-7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его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личностные</a:t>
            </a:r>
            <a:r>
              <a:rPr dirty="0" sz="1800" spc="-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качества.</a:t>
            </a:r>
            <a:endParaRPr sz="1800">
              <a:latin typeface="Georgia"/>
              <a:cs typeface="Georgia"/>
            </a:endParaRPr>
          </a:p>
          <a:p>
            <a:pPr marL="472440" indent="-460375">
              <a:lnSpc>
                <a:spcPct val="100000"/>
              </a:lnSpc>
              <a:buAutoNum type="arabicPeriod"/>
              <a:tabLst>
                <a:tab pos="472440" algn="l"/>
                <a:tab pos="473075" algn="l"/>
              </a:tabLst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Отношение</a:t>
            </a:r>
            <a:r>
              <a:rPr dirty="0" sz="1800" spc="-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dirty="0" sz="1800" spc="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другому</a:t>
            </a:r>
            <a:r>
              <a:rPr dirty="0" sz="1800" spc="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человеку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(окружению),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нравственные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032" y="3257499"/>
            <a:ext cx="330644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идеалы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выбор</a:t>
            </a:r>
            <a:r>
              <a:rPr dirty="0" sz="1800" spc="-7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между</a:t>
            </a:r>
            <a:r>
              <a:rPr dirty="0" sz="1800" spc="-6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добром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злом.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032" y="3806444"/>
            <a:ext cx="436372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72440" indent="-460375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472440" algn="l"/>
                <a:tab pos="473075" algn="l"/>
              </a:tabLst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Познание</a:t>
            </a:r>
            <a:r>
              <a:rPr dirty="0" sz="1800" spc="-1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человеком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самого</a:t>
            </a:r>
            <a:r>
              <a:rPr dirty="0" sz="1800" spc="-6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себя.</a:t>
            </a:r>
            <a:endParaRPr sz="1800">
              <a:latin typeface="Georgia"/>
              <a:cs typeface="Georgia"/>
            </a:endParaRPr>
          </a:p>
          <a:p>
            <a:pPr marL="475615" indent="-463550">
              <a:lnSpc>
                <a:spcPct val="100000"/>
              </a:lnSpc>
              <a:buAutoNum type="arabicPeriod" startAt="3"/>
              <a:tabLst>
                <a:tab pos="475615" algn="l"/>
                <a:tab pos="476250" algn="l"/>
              </a:tabLst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Свобода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ее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ограничения.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032" y="4355972"/>
            <a:ext cx="5988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dirty="0" sz="1800" spc="43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25" b="1">
                <a:solidFill>
                  <a:srgbClr val="001F5F"/>
                </a:solidFill>
                <a:latin typeface="Georgia"/>
                <a:cs typeface="Georgia"/>
              </a:rPr>
              <a:t>Семья,</a:t>
            </a:r>
            <a:r>
              <a:rPr dirty="0" sz="1800" spc="3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общество, Отечество</a:t>
            </a:r>
            <a:r>
              <a:rPr dirty="0" sz="1800" spc="-1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1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dirty="0" sz="1800" spc="-6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032" y="4629988"/>
            <a:ext cx="6266815" cy="849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72440" indent="-46037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72440" algn="l"/>
                <a:tab pos="473075" algn="l"/>
              </a:tabLst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Семья,</a:t>
            </a:r>
            <a:r>
              <a:rPr dirty="0" sz="1800" spc="-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род;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семейные</a:t>
            </a:r>
            <a:r>
              <a:rPr dirty="0" sz="1800" spc="-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ценности</a:t>
            </a:r>
            <a:r>
              <a:rPr dirty="0" sz="1800" spc="-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традиции.</a:t>
            </a:r>
            <a:endParaRPr sz="1800">
              <a:latin typeface="Georgia"/>
              <a:cs typeface="Georgia"/>
            </a:endParaRPr>
          </a:p>
          <a:p>
            <a:pPr marL="500380" indent="-48768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99745" algn="l"/>
                <a:tab pos="500380" algn="l"/>
              </a:tabLst>
            </a:pP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Человек</a:t>
            </a:r>
            <a:r>
              <a:rPr dirty="0" sz="1800" spc="6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6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общество.</a:t>
            </a:r>
            <a:endParaRPr sz="1800">
              <a:latin typeface="Georgia"/>
              <a:cs typeface="Georgia"/>
            </a:endParaRPr>
          </a:p>
          <a:p>
            <a:pPr marL="558165" indent="-546100">
              <a:lnSpc>
                <a:spcPct val="100000"/>
              </a:lnSpc>
              <a:buAutoNum type="arabicPeriod"/>
              <a:tabLst>
                <a:tab pos="558165" algn="l"/>
                <a:tab pos="558800" algn="l"/>
              </a:tabLst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Родина,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государство,</a:t>
            </a:r>
            <a:r>
              <a:rPr dirty="0" sz="1800" spc="-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гражданская</a:t>
            </a:r>
            <a:r>
              <a:rPr dirty="0" sz="1800" spc="-9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позиция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032" y="5455107"/>
            <a:ext cx="50063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3</a:t>
            </a:r>
            <a:r>
              <a:rPr dirty="0" sz="1800" spc="45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Природа</a:t>
            </a:r>
            <a:r>
              <a:rPr dirty="0" sz="1800" spc="-2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2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 b="1">
                <a:solidFill>
                  <a:srgbClr val="001F5F"/>
                </a:solidFill>
                <a:latin typeface="Georgia"/>
                <a:cs typeface="Georgia"/>
              </a:rPr>
              <a:t>культура</a:t>
            </a:r>
            <a:r>
              <a:rPr dirty="0" sz="1800" spc="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-1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dirty="0" sz="1800" spc="-7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4032" y="5729427"/>
            <a:ext cx="273367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1800" spc="1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да</a:t>
            </a:r>
            <a:r>
              <a:rPr dirty="0" sz="1800" spc="-1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ве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.</a:t>
            </a:r>
            <a:endParaRPr sz="1800">
              <a:latin typeface="Georgia"/>
              <a:cs typeface="Georgia"/>
            </a:endParaRPr>
          </a:p>
          <a:p>
            <a:pPr marL="500380" indent="-487680">
              <a:lnSpc>
                <a:spcPct val="100000"/>
              </a:lnSpc>
              <a:buAutoNum type="arabicPeriod"/>
              <a:tabLst>
                <a:tab pos="499745" algn="l"/>
                <a:tab pos="500380" algn="l"/>
              </a:tabLst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Нау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 spc="-9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5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ве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.</a:t>
            </a:r>
            <a:endParaRPr sz="1800">
              <a:latin typeface="Georgia"/>
              <a:cs typeface="Georgia"/>
            </a:endParaRPr>
          </a:p>
          <a:p>
            <a:pPr marL="497205" indent="-485140">
              <a:lnSpc>
                <a:spcPct val="100000"/>
              </a:lnSpc>
              <a:buAutoNum type="arabicPeriod"/>
              <a:tabLst>
                <a:tab pos="497205" algn="l"/>
                <a:tab pos="497840" algn="l"/>
              </a:tabLst>
            </a:pP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Искусство</a:t>
            </a:r>
            <a:r>
              <a:rPr dirty="0" sz="1800" spc="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6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87895" y="3532632"/>
            <a:ext cx="2069464" cy="3108960"/>
          </a:xfrm>
          <a:custGeom>
            <a:avLst/>
            <a:gdLst/>
            <a:ahLst/>
            <a:cxnLst/>
            <a:rect l="l" t="t" r="r" b="b"/>
            <a:pathLst>
              <a:path w="2069465" h="3108959">
                <a:moveTo>
                  <a:pt x="2069211" y="0"/>
                </a:moveTo>
                <a:lnTo>
                  <a:pt x="0" y="0"/>
                </a:lnTo>
                <a:lnTo>
                  <a:pt x="0" y="3108960"/>
                </a:lnTo>
                <a:lnTo>
                  <a:pt x="2069211" y="3108960"/>
                </a:lnTo>
                <a:lnTo>
                  <a:pt x="2069211" y="0"/>
                </a:lnTo>
                <a:close/>
              </a:path>
            </a:pathLst>
          </a:custGeom>
          <a:solidFill>
            <a:srgbClr val="ACB8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883907" y="3558666"/>
            <a:ext cx="1896745" cy="17322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R="6350">
              <a:lnSpc>
                <a:spcPct val="100000"/>
              </a:lnSpc>
              <a:spcBef>
                <a:spcPts val="90"/>
              </a:spcBef>
              <a:tabLst>
                <a:tab pos="304165" algn="l"/>
                <a:tab pos="508634" algn="l"/>
                <a:tab pos="963294" algn="l"/>
                <a:tab pos="990600" algn="l"/>
                <a:tab pos="1182370" algn="l"/>
                <a:tab pos="1588135" algn="l"/>
              </a:tabLst>
            </a:pP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dirty="0" sz="1400" spc="25">
                <a:solidFill>
                  <a:srgbClr val="001F5F"/>
                </a:solidFill>
                <a:latin typeface="Georgia"/>
                <a:cs typeface="Georgia"/>
              </a:rPr>
              <a:t>0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/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3</a:t>
            </a:r>
            <a:r>
              <a:rPr dirty="0" sz="1400">
                <a:solidFill>
                  <a:srgbClr val="001F5F"/>
                </a:solidFill>
                <a:latin typeface="Georgia"/>
                <a:cs typeface="Georgia"/>
              </a:rPr>
              <a:t>		</a:t>
            </a:r>
            <a:r>
              <a:rPr dirty="0" sz="1400" spc="5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dirty="0" sz="1400" spc="-35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dirty="0" sz="1400" spc="2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м  </a:t>
            </a:r>
            <a:r>
              <a:rPr dirty="0" sz="1400" spc="5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од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dirty="0" sz="140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dirty="0" sz="1400" spc="-3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400" spc="-50">
                <a:solidFill>
                  <a:srgbClr val="001F5F"/>
                </a:solidFill>
                <a:latin typeface="Georgia"/>
                <a:cs typeface="Georgia"/>
              </a:rPr>
              <a:t>м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dirty="0" sz="140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ы</a:t>
            </a:r>
            <a:r>
              <a:rPr dirty="0" sz="140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м  </a:t>
            </a:r>
            <a:r>
              <a:rPr dirty="0" sz="1400" spc="-20">
                <a:solidFill>
                  <a:srgbClr val="001F5F"/>
                </a:solidFill>
                <a:latin typeface="Georgia"/>
                <a:cs typeface="Georgia"/>
              </a:rPr>
              <a:t>итогового		сочинения </a:t>
            </a:r>
            <a:r>
              <a:rPr dirty="0" sz="1400" spc="-3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будут		</a:t>
            </a:r>
            <a:r>
              <a:rPr dirty="0" sz="1400" spc="-20">
                <a:solidFill>
                  <a:srgbClr val="001F5F"/>
                </a:solidFill>
                <a:latin typeface="Georgia"/>
                <a:cs typeface="Georgia"/>
              </a:rPr>
              <a:t>собираться </a:t>
            </a:r>
            <a:r>
              <a:rPr dirty="0" sz="1400" spc="-3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400" spc="-30" b="1">
                <a:solidFill>
                  <a:srgbClr val="001F5F"/>
                </a:solidFill>
                <a:latin typeface="Georgia"/>
                <a:cs typeface="Georgia"/>
              </a:rPr>
              <a:t>только</a:t>
            </a:r>
            <a:r>
              <a:rPr dirty="0" sz="1400" spc="-2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Georgia"/>
                <a:cs typeface="Georgia"/>
              </a:rPr>
              <a:t>из тех тем, </a:t>
            </a:r>
            <a:r>
              <a:rPr dirty="0" sz="140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400" spc="-30" b="1">
                <a:solidFill>
                  <a:srgbClr val="001F5F"/>
                </a:solidFill>
                <a:latin typeface="Georgia"/>
                <a:cs typeface="Georgia"/>
              </a:rPr>
              <a:t>которые</a:t>
            </a:r>
            <a:endParaRPr sz="1400">
              <a:latin typeface="Georgia"/>
              <a:cs typeface="Georgia"/>
            </a:endParaRPr>
          </a:p>
          <a:p>
            <a:pPr marR="5080">
              <a:lnSpc>
                <a:spcPct val="100000"/>
              </a:lnSpc>
              <a:spcBef>
                <a:spcPts val="5"/>
              </a:spcBef>
              <a:tabLst>
                <a:tab pos="1774189" algn="l"/>
              </a:tabLst>
            </a:pPr>
            <a:r>
              <a:rPr dirty="0" sz="1400" spc="-5" b="1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400" spc="-5" b="1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dirty="0" sz="1400" b="1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dirty="0" sz="1400" spc="-35" b="1">
                <a:solidFill>
                  <a:srgbClr val="001F5F"/>
                </a:solidFill>
                <a:latin typeface="Georgia"/>
                <a:cs typeface="Georgia"/>
              </a:rPr>
              <a:t>ол</a:t>
            </a:r>
            <a:r>
              <a:rPr dirty="0" sz="1400" spc="-40" b="1">
                <a:solidFill>
                  <a:srgbClr val="001F5F"/>
                </a:solidFill>
                <a:latin typeface="Georgia"/>
                <a:cs typeface="Georgia"/>
              </a:rPr>
              <a:t>ьз</a:t>
            </a:r>
            <a:r>
              <a:rPr dirty="0" sz="1400" spc="-5" b="1">
                <a:solidFill>
                  <a:srgbClr val="001F5F"/>
                </a:solidFill>
                <a:latin typeface="Georgia"/>
                <a:cs typeface="Georgia"/>
              </a:rPr>
              <a:t>ов</a:t>
            </a:r>
            <a:r>
              <a:rPr dirty="0" sz="1400" spc="5" b="1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400" spc="-40" b="1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400" b="1">
                <a:solidFill>
                  <a:srgbClr val="001F5F"/>
                </a:solidFill>
                <a:latin typeface="Georgia"/>
                <a:cs typeface="Georgia"/>
              </a:rPr>
              <a:t>ис</a:t>
            </a:r>
            <a:r>
              <a:rPr dirty="0" sz="1400" spc="-5" b="1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dirty="0" sz="1400" b="1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dirty="0" sz="1400" spc="-5" b="1">
                <a:solidFill>
                  <a:srgbClr val="001F5F"/>
                </a:solidFill>
                <a:latin typeface="Georgia"/>
                <a:cs typeface="Georgia"/>
              </a:rPr>
              <a:t>в  </a:t>
            </a:r>
            <a:r>
              <a:rPr dirty="0" sz="1400" spc="-10" b="1">
                <a:solidFill>
                  <a:srgbClr val="001F5F"/>
                </a:solidFill>
                <a:latin typeface="Georgia"/>
                <a:cs typeface="Georgia"/>
              </a:rPr>
              <a:t>прошлые</a:t>
            </a:r>
            <a:r>
              <a:rPr dirty="0" sz="1400" spc="-6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400" spc="-10" b="1">
                <a:solidFill>
                  <a:srgbClr val="001F5F"/>
                </a:solidFill>
                <a:latin typeface="Georgia"/>
                <a:cs typeface="Georgia"/>
              </a:rPr>
              <a:t>годы.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19314" y="5265877"/>
            <a:ext cx="106045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8255">
              <a:lnSpc>
                <a:spcPct val="100000"/>
              </a:lnSpc>
              <a:spcBef>
                <a:spcPts val="95"/>
              </a:spcBef>
            </a:pPr>
            <a:r>
              <a:rPr dirty="0" sz="1400" spc="-2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>
                <a:solidFill>
                  <a:srgbClr val="001F5F"/>
                </a:solidFill>
                <a:latin typeface="Georgia"/>
                <a:cs typeface="Georgia"/>
              </a:rPr>
              <a:t>й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ше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м</a:t>
            </a:r>
            <a:endParaRPr sz="1400">
              <a:latin typeface="Georgia"/>
              <a:cs typeface="Georgia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  <a:tabLst>
                <a:tab pos="569595" algn="l"/>
              </a:tabLst>
            </a:pPr>
            <a:r>
              <a:rPr dirty="0" sz="1400" spc="-20">
                <a:solidFill>
                  <a:srgbClr val="001F5F"/>
                </a:solidFill>
                <a:latin typeface="Georgia"/>
                <a:cs typeface="Georgia"/>
              </a:rPr>
              <a:t>банк	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тем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05877" y="5694375"/>
            <a:ext cx="895350" cy="664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L="103505" marR="5080" indent="-104139">
              <a:lnSpc>
                <a:spcPct val="100000"/>
              </a:lnSpc>
              <a:spcBef>
                <a:spcPts val="90"/>
              </a:spcBef>
            </a:pP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400" spc="-35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dirty="0" sz="1400" spc="5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400" spc="15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400" spc="5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я  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>
                <a:solidFill>
                  <a:srgbClr val="001F5F"/>
                </a:solidFill>
                <a:latin typeface="Georgia"/>
                <a:cs typeface="Georgia"/>
              </a:rPr>
              <a:t>ж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 spc="5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дн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о  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новыми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83907" y="5265877"/>
            <a:ext cx="84074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endParaRPr sz="1400">
              <a:latin typeface="Georgia"/>
              <a:cs typeface="Georgia"/>
            </a:endParaRPr>
          </a:p>
          <a:p>
            <a:pPr algn="just" marR="5080">
              <a:lnSpc>
                <a:spcPct val="100000"/>
              </a:lnSpc>
              <a:spcBef>
                <a:spcPts val="5"/>
              </a:spcBef>
            </a:pPr>
            <a:r>
              <a:rPr dirty="0" sz="1400" spc="-45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400" spc="15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ы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ый  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итогового </a:t>
            </a:r>
            <a:r>
              <a:rPr dirty="0" sz="1400" spc="-3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будет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83907" y="6108598"/>
            <a:ext cx="953769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90"/>
              </a:spcBef>
            </a:pPr>
            <a:r>
              <a:rPr dirty="0" sz="1400" spc="-3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400" spc="-3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400" spc="-25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400" spc="-25">
                <a:solidFill>
                  <a:srgbClr val="001F5F"/>
                </a:solidFill>
                <a:latin typeface="Georgia"/>
                <a:cs typeface="Georgia"/>
              </a:rPr>
              <a:t>я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тс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я  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темами.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9288" y="999744"/>
            <a:ext cx="6437376" cy="507187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286511"/>
            <a:ext cx="9144000" cy="569595"/>
          </a:xfrm>
          <a:custGeom>
            <a:avLst/>
            <a:gdLst/>
            <a:ahLst/>
            <a:cxnLst/>
            <a:rect l="l" t="t" r="r" b="b"/>
            <a:pathLst>
              <a:path w="9144000" h="569594">
                <a:moveTo>
                  <a:pt x="9144000" y="0"/>
                </a:moveTo>
                <a:lnTo>
                  <a:pt x="0" y="0"/>
                </a:lnTo>
                <a:lnTo>
                  <a:pt x="0" y="569468"/>
                </a:lnTo>
                <a:lnTo>
                  <a:pt x="9144000" y="569468"/>
                </a:lnTo>
                <a:lnTo>
                  <a:pt x="9144000" y="0"/>
                </a:lnTo>
                <a:close/>
              </a:path>
            </a:pathLst>
          </a:custGeom>
          <a:solidFill>
            <a:srgbClr val="4768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60780" y="219837"/>
            <a:ext cx="6217285" cy="63436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30">
                <a:latin typeface="Georgia"/>
                <a:cs typeface="Georgia"/>
              </a:rPr>
              <a:t>Образец</a:t>
            </a:r>
            <a:r>
              <a:rPr dirty="0" sz="2000" spc="25">
                <a:latin typeface="Georgia"/>
                <a:cs typeface="Georgia"/>
              </a:rPr>
              <a:t> </a:t>
            </a:r>
            <a:r>
              <a:rPr dirty="0" sz="2000" spc="-30">
                <a:latin typeface="Georgia"/>
                <a:cs typeface="Georgia"/>
              </a:rPr>
              <a:t>комплекта</a:t>
            </a:r>
            <a:r>
              <a:rPr dirty="0" sz="2000" spc="95">
                <a:latin typeface="Georgia"/>
                <a:cs typeface="Georgia"/>
              </a:rPr>
              <a:t> </a:t>
            </a:r>
            <a:r>
              <a:rPr dirty="0" sz="2000" spc="-15">
                <a:latin typeface="Georgia"/>
                <a:cs typeface="Georgia"/>
              </a:rPr>
              <a:t>тем</a:t>
            </a:r>
            <a:r>
              <a:rPr dirty="0" sz="2000" spc="-30">
                <a:latin typeface="Georgia"/>
                <a:cs typeface="Georgia"/>
              </a:rPr>
              <a:t> </a:t>
            </a:r>
            <a:r>
              <a:rPr dirty="0" sz="2000" spc="-25">
                <a:latin typeface="Georgia"/>
                <a:cs typeface="Georgia"/>
              </a:rPr>
              <a:t>итогового</a:t>
            </a:r>
            <a:r>
              <a:rPr dirty="0" sz="2000" spc="190">
                <a:latin typeface="Georgia"/>
                <a:cs typeface="Georgia"/>
              </a:rPr>
              <a:t> </a:t>
            </a:r>
            <a:r>
              <a:rPr dirty="0" sz="2000" spc="-10">
                <a:latin typeface="Georgia"/>
                <a:cs typeface="Georgia"/>
              </a:rPr>
              <a:t>сочинения</a:t>
            </a:r>
            <a:endParaRPr sz="2000">
              <a:latin typeface="Georgia"/>
              <a:cs typeface="Georgia"/>
            </a:endParaRPr>
          </a:p>
          <a:p>
            <a:pPr marL="76200">
              <a:lnSpc>
                <a:spcPct val="100000"/>
              </a:lnSpc>
            </a:pPr>
            <a:r>
              <a:rPr dirty="0" sz="2000" spc="-5">
                <a:latin typeface="Georgia"/>
                <a:cs typeface="Georgia"/>
              </a:rPr>
              <a:t>в</a:t>
            </a:r>
            <a:r>
              <a:rPr dirty="0" sz="2000" spc="-35">
                <a:latin typeface="Georgia"/>
                <a:cs typeface="Georgia"/>
              </a:rPr>
              <a:t> </a:t>
            </a:r>
            <a:r>
              <a:rPr dirty="0" sz="2000" spc="-10">
                <a:latin typeface="Georgia"/>
                <a:cs typeface="Georgia"/>
              </a:rPr>
              <a:t>2023-2024</a:t>
            </a:r>
            <a:r>
              <a:rPr dirty="0" sz="2000" spc="-40">
                <a:latin typeface="Georgia"/>
                <a:cs typeface="Georgia"/>
              </a:rPr>
              <a:t> </a:t>
            </a:r>
            <a:r>
              <a:rPr dirty="0" sz="2000" spc="-30">
                <a:latin typeface="Georgia"/>
                <a:cs typeface="Georgia"/>
              </a:rPr>
              <a:t>учебном</a:t>
            </a:r>
            <a:r>
              <a:rPr dirty="0" sz="2000" spc="75">
                <a:latin typeface="Georgia"/>
                <a:cs typeface="Georgia"/>
              </a:rPr>
              <a:t> </a:t>
            </a:r>
            <a:r>
              <a:rPr dirty="0" sz="2000" spc="-25">
                <a:latin typeface="Georgia"/>
                <a:cs typeface="Georgia"/>
              </a:rPr>
              <a:t>году</a:t>
            </a:r>
            <a:endParaRPr sz="2000">
              <a:latin typeface="Georgia"/>
              <a:cs typeface="Georg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839711" y="1706879"/>
            <a:ext cx="2167255" cy="3157220"/>
            <a:chOff x="6839711" y="1706879"/>
            <a:chExt cx="2167255" cy="3157220"/>
          </a:xfrm>
        </p:grpSpPr>
        <p:sp>
          <p:nvSpPr>
            <p:cNvPr id="6" name="object 6"/>
            <p:cNvSpPr/>
            <p:nvPr/>
          </p:nvSpPr>
          <p:spPr>
            <a:xfrm>
              <a:off x="7214615" y="1712975"/>
              <a:ext cx="1786255" cy="3145155"/>
            </a:xfrm>
            <a:custGeom>
              <a:avLst/>
              <a:gdLst/>
              <a:ahLst/>
              <a:cxnLst/>
              <a:rect l="l" t="t" r="r" b="b"/>
              <a:pathLst>
                <a:path w="1786254" h="3145154">
                  <a:moveTo>
                    <a:pt x="1785874" y="0"/>
                  </a:moveTo>
                  <a:lnTo>
                    <a:pt x="0" y="0"/>
                  </a:lnTo>
                  <a:lnTo>
                    <a:pt x="0" y="3145028"/>
                  </a:lnTo>
                  <a:lnTo>
                    <a:pt x="1785874" y="3145028"/>
                  </a:lnTo>
                  <a:lnTo>
                    <a:pt x="1785874" y="0"/>
                  </a:lnTo>
                  <a:close/>
                </a:path>
              </a:pathLst>
            </a:custGeom>
            <a:solidFill>
              <a:srgbClr val="F7CC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845807" y="1712975"/>
              <a:ext cx="2155190" cy="3145155"/>
            </a:xfrm>
            <a:custGeom>
              <a:avLst/>
              <a:gdLst/>
              <a:ahLst/>
              <a:cxnLst/>
              <a:rect l="l" t="t" r="r" b="b"/>
              <a:pathLst>
                <a:path w="2155190" h="3145154">
                  <a:moveTo>
                    <a:pt x="370077" y="3145028"/>
                  </a:moveTo>
                  <a:lnTo>
                    <a:pt x="2154935" y="3145028"/>
                  </a:lnTo>
                  <a:lnTo>
                    <a:pt x="2154935" y="0"/>
                  </a:lnTo>
                  <a:lnTo>
                    <a:pt x="370077" y="0"/>
                  </a:lnTo>
                  <a:lnTo>
                    <a:pt x="370077" y="3145028"/>
                  </a:lnTo>
                  <a:close/>
                </a:path>
                <a:path w="2155190" h="3145154">
                  <a:moveTo>
                    <a:pt x="388620" y="1623949"/>
                  </a:moveTo>
                  <a:lnTo>
                    <a:pt x="0" y="2088769"/>
                  </a:lnTo>
                </a:path>
              </a:pathLst>
            </a:custGeom>
            <a:ln w="12192">
              <a:solidFill>
                <a:srgbClr val="2C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8658479" y="2088260"/>
            <a:ext cx="2044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10" b="1">
                <a:solidFill>
                  <a:srgbClr val="344661"/>
                </a:solidFill>
                <a:latin typeface="Calibri"/>
                <a:cs typeface="Calibri"/>
              </a:rPr>
              <a:t>НА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2786" y="1721865"/>
            <a:ext cx="1039494" cy="742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2</a:t>
            </a:r>
            <a:r>
              <a:rPr dirty="0" sz="1200" spc="-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!!!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dirty="0" sz="1200" spc="-30" b="1">
                <a:solidFill>
                  <a:srgbClr val="344661"/>
                </a:solidFill>
                <a:latin typeface="Calibri"/>
                <a:cs typeface="Calibri"/>
              </a:rPr>
              <a:t>ОПОРА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200" spc="-1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200" spc="-160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200" spc="-18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200" spc="2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200" spc="-15" b="1">
                <a:solidFill>
                  <a:srgbClr val="344661"/>
                </a:solidFill>
                <a:latin typeface="Calibri"/>
                <a:cs typeface="Calibri"/>
              </a:rPr>
              <a:t>РН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Й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2786" y="2454655"/>
            <a:ext cx="1543050" cy="222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  <a:tabLst>
                <a:tab pos="816610" algn="l"/>
              </a:tabLst>
            </a:pPr>
            <a:r>
              <a:rPr dirty="0" sz="1200" spc="10" b="1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200" spc="-1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Р	</a:t>
            </a:r>
            <a:r>
              <a:rPr dirty="0" sz="1200" spc="10" b="1">
                <a:solidFill>
                  <a:srgbClr val="344661"/>
                </a:solidFill>
                <a:latin typeface="Calibri"/>
                <a:cs typeface="Calibri"/>
              </a:rPr>
              <a:t>(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«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200" spc="-4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к  </a:t>
            </a:r>
            <a:r>
              <a:rPr dirty="0" sz="1200" spc="-30" b="1">
                <a:solidFill>
                  <a:srgbClr val="344661"/>
                </a:solidFill>
                <a:latin typeface="Calibri"/>
                <a:cs typeface="Calibri"/>
              </a:rPr>
              <a:t>может </a:t>
            </a:r>
            <a:r>
              <a:rPr dirty="0" sz="1200" spc="-5" b="1">
                <a:solidFill>
                  <a:srgbClr val="344661"/>
                </a:solidFill>
                <a:latin typeface="Calibri"/>
                <a:cs typeface="Calibri"/>
              </a:rPr>
              <a:t>привлечь 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при 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аргументации </a:t>
            </a:r>
            <a:r>
              <a:rPr dirty="0" sz="12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примеры</a:t>
            </a:r>
            <a:endParaRPr sz="1200">
              <a:latin typeface="Calibri"/>
              <a:cs typeface="Calibri"/>
            </a:endParaRPr>
          </a:p>
          <a:p>
            <a:pPr marR="13335">
              <a:lnSpc>
                <a:spcPct val="100000"/>
              </a:lnSpc>
              <a:tabLst>
                <a:tab pos="450850" algn="l"/>
                <a:tab pos="917575" algn="l"/>
              </a:tabLst>
            </a:pP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з	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х</a:t>
            </a:r>
            <a:r>
              <a:rPr dirty="0" sz="1200" spc="-114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200" spc="-30" b="1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200" spc="-5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200" spc="-45" b="1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200" spc="-3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200" spc="-4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200" spc="-3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нн</a:t>
            </a:r>
            <a:r>
              <a:rPr dirty="0" sz="1200" spc="-15" b="1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х  </a:t>
            </a: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3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200" spc="-40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в	</a:t>
            </a:r>
            <a:r>
              <a:rPr dirty="0" sz="1200" spc="-15" b="1">
                <a:solidFill>
                  <a:srgbClr val="344661"/>
                </a:solidFill>
                <a:latin typeface="Calibri"/>
                <a:cs typeface="Calibri"/>
              </a:rPr>
              <a:t>(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вк</a:t>
            </a: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я  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сценарии), </a:t>
            </a:r>
            <a:r>
              <a:rPr dirty="0" sz="12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мемуаров,дневников, 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публицистики,</a:t>
            </a:r>
            <a:r>
              <a:rPr dirty="0" sz="12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200" spc="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также 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из 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искусствоведческих 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45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200" spc="-65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в		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кри</a:t>
            </a:r>
            <a:r>
              <a:rPr dirty="0" sz="1200" spc="-4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200" spc="-45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в  и</a:t>
            </a: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344661"/>
                </a:solidFill>
                <a:latin typeface="Calibri"/>
                <a:cs typeface="Calibri"/>
              </a:rPr>
              <a:t>ученых»).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0207" y="6211823"/>
            <a:ext cx="8799195" cy="286385"/>
            <a:chOff x="140207" y="6211823"/>
            <a:chExt cx="8799195" cy="286385"/>
          </a:xfrm>
        </p:grpSpPr>
        <p:sp>
          <p:nvSpPr>
            <p:cNvPr id="12" name="object 12"/>
            <p:cNvSpPr/>
            <p:nvPr/>
          </p:nvSpPr>
          <p:spPr>
            <a:xfrm>
              <a:off x="143255" y="6214871"/>
              <a:ext cx="8790305" cy="276860"/>
            </a:xfrm>
            <a:custGeom>
              <a:avLst/>
              <a:gdLst/>
              <a:ahLst/>
              <a:cxnLst/>
              <a:rect l="l" t="t" r="r" b="b"/>
              <a:pathLst>
                <a:path w="8790305" h="276860">
                  <a:moveTo>
                    <a:pt x="8790051" y="0"/>
                  </a:moveTo>
                  <a:lnTo>
                    <a:pt x="0" y="0"/>
                  </a:lnTo>
                  <a:lnTo>
                    <a:pt x="0" y="276859"/>
                  </a:lnTo>
                  <a:lnTo>
                    <a:pt x="8790051" y="276859"/>
                  </a:lnTo>
                  <a:lnTo>
                    <a:pt x="8790051" y="0"/>
                  </a:lnTo>
                  <a:close/>
                </a:path>
              </a:pathLst>
            </a:custGeom>
            <a:solidFill>
              <a:srgbClr val="F7CC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44779" y="6216395"/>
              <a:ext cx="8790305" cy="276860"/>
            </a:xfrm>
            <a:custGeom>
              <a:avLst/>
              <a:gdLst/>
              <a:ahLst/>
              <a:cxnLst/>
              <a:rect l="l" t="t" r="r" b="b"/>
              <a:pathLst>
                <a:path w="8790305" h="276860">
                  <a:moveTo>
                    <a:pt x="0" y="276859"/>
                  </a:moveTo>
                  <a:lnTo>
                    <a:pt x="8790051" y="276859"/>
                  </a:lnTo>
                  <a:lnTo>
                    <a:pt x="8790051" y="0"/>
                  </a:lnTo>
                  <a:lnTo>
                    <a:pt x="0" y="0"/>
                  </a:lnTo>
                  <a:lnTo>
                    <a:pt x="0" y="276859"/>
                  </a:lnTo>
                  <a:close/>
                </a:path>
              </a:pathLst>
            </a:custGeom>
            <a:ln w="914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5682" y="149428"/>
            <a:ext cx="6293485" cy="835025"/>
          </a:xfrm>
          <a:prstGeom prst="rect"/>
        </p:spPr>
        <p:txBody>
          <a:bodyPr wrap="square" lIns="0" tIns="64769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9"/>
              </a:spcBef>
            </a:pP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Раздел</a:t>
            </a:r>
            <a:r>
              <a:rPr dirty="0" sz="2800" spc="-17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-5">
                <a:solidFill>
                  <a:srgbClr val="344661"/>
                </a:solidFill>
                <a:latin typeface="Georgia"/>
                <a:cs typeface="Georgia"/>
              </a:rPr>
              <a:t>1.</a:t>
            </a:r>
            <a:r>
              <a:rPr dirty="0" sz="2800" spc="-7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-5">
                <a:solidFill>
                  <a:srgbClr val="344661"/>
                </a:solidFill>
                <a:latin typeface="Georgia"/>
                <a:cs typeface="Georgia"/>
              </a:rPr>
              <a:t>Духовно-нравственные </a:t>
            </a:r>
            <a:r>
              <a:rPr dirty="0" sz="2800" spc="-69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ориентиры</a:t>
            </a:r>
            <a:r>
              <a:rPr dirty="0" sz="2800" spc="-114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в</a:t>
            </a:r>
            <a:r>
              <a:rPr dirty="0" sz="2800" spc="-1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жизни</a:t>
            </a:r>
            <a:r>
              <a:rPr dirty="0" sz="2800" spc="-6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человека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2897"/>
                </a:lnTo>
                <a:lnTo>
                  <a:pt x="9144000" y="572897"/>
                </a:lnTo>
                <a:lnTo>
                  <a:pt x="9144000" y="0"/>
                </a:lnTo>
                <a:close/>
              </a:path>
            </a:pathLst>
          </a:custGeom>
          <a:solidFill>
            <a:srgbClr val="47689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1929383"/>
            <a:ext cx="170687" cy="1767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2755392"/>
            <a:ext cx="170687" cy="17373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3578352"/>
            <a:ext cx="170687" cy="17373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4675632"/>
            <a:ext cx="170687" cy="1737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5772911"/>
            <a:ext cx="170687" cy="17678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64032" y="1300429"/>
            <a:ext cx="7980680" cy="5118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dirty="0" sz="1800" spc="-7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dirty="0" sz="1800" spc="3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algn="ctr" marL="1905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с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вопросами,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которые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задаёт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себе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сам,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том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числе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си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ции</a:t>
            </a:r>
            <a:r>
              <a:rPr dirty="0" sz="1800" spc="-9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вс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ве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го</a:t>
            </a:r>
            <a:r>
              <a:rPr dirty="0" sz="1800" spc="-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ыб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algn="ctr" marL="12065" marR="5080" indent="4572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нацеливают</a:t>
            </a:r>
            <a:r>
              <a:rPr dirty="0" sz="1800" spc="7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рассуждение</a:t>
            </a:r>
            <a:r>
              <a:rPr dirty="0" sz="1800" spc="4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нравственных</a:t>
            </a:r>
            <a:r>
              <a:rPr dirty="0" sz="1800" spc="36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идеалах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моральных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нормах,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сиюминутном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вечном,</a:t>
            </a:r>
            <a:r>
              <a:rPr dirty="0" sz="1800" spc="-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добре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зле,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свободе</a:t>
            </a:r>
            <a:r>
              <a:rPr dirty="0" sz="1800" spc="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ответственности;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algn="just" marL="12700" marR="274320" indent="2832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касаются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размышлений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 смысле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жизни,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гуманном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антигуманном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поступках,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их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мотивах, причинах внутреннего разлада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об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угрызениях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совести;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Georgia"/>
              <a:cs typeface="Georgia"/>
            </a:endParaRPr>
          </a:p>
          <a:p>
            <a:pPr marL="12700" marR="444500" indent="2832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позволяют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задуматься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об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образе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жизни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выборе им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жизненного пути,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значимой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цели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средствах её достижения,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любви и </a:t>
            </a:r>
            <a:r>
              <a:rPr dirty="0" sz="1800" spc="-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дружбе;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dirty="0" sz="1800" spc="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самоанализу,</a:t>
            </a:r>
            <a:r>
              <a:rPr dirty="0" sz="1800" spc="35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осмыслению</a:t>
            </a:r>
            <a:r>
              <a:rPr dirty="0" sz="1800" spc="-1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опыта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других</a:t>
            </a:r>
            <a:r>
              <a:rPr dirty="0" sz="1800" spc="39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людей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(или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поступков</a:t>
            </a:r>
            <a:r>
              <a:rPr dirty="0" sz="1800" spc="17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литературных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героев),</a:t>
            </a:r>
            <a:r>
              <a:rPr dirty="0" sz="1800" spc="9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стремящихся</a:t>
            </a:r>
            <a:r>
              <a:rPr dirty="0" sz="1800" spc="-1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понять</a:t>
            </a:r>
            <a:r>
              <a:rPr dirty="0" sz="1800" spc="7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себя.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5682" y="149428"/>
            <a:ext cx="7222490" cy="835025"/>
          </a:xfrm>
          <a:prstGeom prst="rect"/>
        </p:spPr>
        <p:txBody>
          <a:bodyPr wrap="square" lIns="0" tIns="64769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9"/>
              </a:spcBef>
            </a:pP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Раздел</a:t>
            </a:r>
            <a:r>
              <a:rPr dirty="0" sz="2800" spc="-10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2.</a:t>
            </a:r>
            <a:r>
              <a:rPr dirty="0" sz="2800" spc="-3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Семья,</a:t>
            </a:r>
            <a:r>
              <a:rPr dirty="0" sz="2800" spc="-8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-5">
                <a:solidFill>
                  <a:srgbClr val="344661"/>
                </a:solidFill>
                <a:latin typeface="Georgia"/>
                <a:cs typeface="Georgia"/>
              </a:rPr>
              <a:t>общество,</a:t>
            </a:r>
            <a:r>
              <a:rPr dirty="0" sz="2800" spc="-7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Отечество </a:t>
            </a:r>
            <a:r>
              <a:rPr dirty="0" sz="2800" spc="-69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в</a:t>
            </a:r>
            <a:r>
              <a:rPr dirty="0" sz="2800" spc="-3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жизни</a:t>
            </a:r>
            <a:r>
              <a:rPr dirty="0" sz="2800" spc="-4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человека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2897"/>
                </a:lnTo>
                <a:lnTo>
                  <a:pt x="9144000" y="572897"/>
                </a:lnTo>
                <a:lnTo>
                  <a:pt x="9144000" y="0"/>
                </a:lnTo>
                <a:close/>
              </a:path>
            </a:pathLst>
          </a:custGeom>
          <a:solidFill>
            <a:srgbClr val="47689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1929383"/>
            <a:ext cx="170687" cy="1767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2755392"/>
            <a:ext cx="170687" cy="17373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3852671"/>
            <a:ext cx="170687" cy="17373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4401311"/>
            <a:ext cx="170687" cy="1737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5224271"/>
            <a:ext cx="170687" cy="17373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64032" y="1300429"/>
            <a:ext cx="7846695" cy="4813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dirty="0" sz="1800" spc="-7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dirty="0" sz="1800" spc="3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dirty="0" sz="1800" spc="-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со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взглядом</a:t>
            </a:r>
            <a:r>
              <a:rPr dirty="0" sz="1800" spc="40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как</a:t>
            </a:r>
            <a:r>
              <a:rPr dirty="0" sz="1800" spc="4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представителя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семьи,</a:t>
            </a:r>
            <a:r>
              <a:rPr dirty="0" sz="1800" spc="409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социума,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народа, поколения,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эпохи;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algn="just" marL="12700" marR="5080" indent="2832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нацеливают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размышление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семейных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общественных ценностях,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традициях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обычаях,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межличностных отношениях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влиянии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среды 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38100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касаются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вопросов</a:t>
            </a:r>
            <a:r>
              <a:rPr dirty="0" sz="1800" spc="2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исторического</a:t>
            </a:r>
            <a:r>
              <a:rPr dirty="0" sz="1800" spc="1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времени,</a:t>
            </a:r>
            <a:r>
              <a:rPr dirty="0" sz="1800" spc="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гражданских</a:t>
            </a:r>
            <a:r>
              <a:rPr dirty="0" sz="1800" spc="3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идеалов,</a:t>
            </a:r>
            <a:endParaRPr sz="1800">
              <a:latin typeface="Georgia"/>
              <a:cs typeface="Georgia"/>
            </a:endParaRPr>
          </a:p>
          <a:p>
            <a:pPr marL="295910" marR="217804" indent="-243840">
              <a:lnSpc>
                <a:spcPct val="100000"/>
              </a:lnSpc>
              <a:spcBef>
                <a:spcPts val="5"/>
              </a:spcBef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важности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сохранения</a:t>
            </a:r>
            <a:r>
              <a:rPr dirty="0" sz="1800" spc="-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исторической</a:t>
            </a:r>
            <a:r>
              <a:rPr dirty="0" sz="1800" spc="9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памяти,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роли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личности</a:t>
            </a:r>
            <a:r>
              <a:rPr dirty="0" sz="1800" spc="-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истории; </a:t>
            </a:r>
            <a:r>
              <a:rPr dirty="0" sz="1800" spc="-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я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ю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10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ума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я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сс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ии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,</a:t>
            </a:r>
            <a:r>
              <a:rPr dirty="0" sz="1800" spc="-1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1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чн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м</a:t>
            </a:r>
            <a:r>
              <a:rPr dirty="0" sz="1800" spc="-5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общественном,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своём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вкладе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общественный</a:t>
            </a:r>
            <a:r>
              <a:rPr dirty="0" sz="1800" spc="-9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прогресс;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dirty="0" sz="1800" spc="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рассуждать</a:t>
            </a:r>
            <a:r>
              <a:rPr dirty="0" sz="1800" spc="-10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dirty="0" sz="1800" spc="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образовании</a:t>
            </a:r>
            <a:r>
              <a:rPr dirty="0" sz="1800" spc="-8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о</a:t>
            </a:r>
            <a:r>
              <a:rPr dirty="0" sz="1800" spc="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воспитании,</a:t>
            </a:r>
            <a:r>
              <a:rPr dirty="0" sz="1800" spc="-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споре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поколений</a:t>
            </a:r>
            <a:r>
              <a:rPr dirty="0" sz="1800" spc="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общественном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благополучии,</a:t>
            </a:r>
            <a:r>
              <a:rPr dirty="0" sz="1800" spc="-9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народном</a:t>
            </a:r>
            <a:r>
              <a:rPr dirty="0" sz="1800" spc="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подвиге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апра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вл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ия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х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ви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я</a:t>
            </a:r>
            <a:r>
              <a:rPr dirty="0" sz="1800" spc="-9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ще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ст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а.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182956"/>
            <a:ext cx="5680075" cy="875030"/>
          </a:xfrm>
          <a:prstGeom prst="rect"/>
        </p:spPr>
        <p:txBody>
          <a:bodyPr wrap="square" lIns="0" tIns="33020" rIns="0" bIns="0" rtlCol="0" vert="horz">
            <a:spAutoFit/>
          </a:bodyPr>
          <a:lstStyle/>
          <a:p>
            <a:pPr marL="12700" marR="5080">
              <a:lnSpc>
                <a:spcPts val="3310"/>
              </a:lnSpc>
              <a:spcBef>
                <a:spcPts val="260"/>
              </a:spcBef>
            </a:pP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Раздел</a:t>
            </a:r>
            <a:r>
              <a:rPr dirty="0" sz="2800" spc="-114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3.</a:t>
            </a:r>
            <a:r>
              <a:rPr dirty="0" sz="2800" spc="-5">
                <a:solidFill>
                  <a:srgbClr val="344661"/>
                </a:solidFill>
                <a:latin typeface="Georgia"/>
                <a:cs typeface="Georgia"/>
              </a:rPr>
              <a:t> Природа</a:t>
            </a:r>
            <a:r>
              <a:rPr dirty="0" sz="2800" spc="-8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и</a:t>
            </a:r>
            <a:r>
              <a:rPr dirty="0" sz="2800" spc="-1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-10">
                <a:solidFill>
                  <a:srgbClr val="344661"/>
                </a:solidFill>
                <a:latin typeface="Georgia"/>
                <a:cs typeface="Georgia"/>
              </a:rPr>
              <a:t>культура </a:t>
            </a:r>
            <a:r>
              <a:rPr dirty="0" sz="2800" spc="-70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в</a:t>
            </a:r>
            <a:r>
              <a:rPr dirty="0" sz="2800" spc="-1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жизни</a:t>
            </a:r>
            <a:r>
              <a:rPr dirty="0" sz="2800" spc="-3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человека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2897"/>
                </a:lnTo>
                <a:lnTo>
                  <a:pt x="9144000" y="572897"/>
                </a:lnTo>
                <a:lnTo>
                  <a:pt x="9144000" y="0"/>
                </a:lnTo>
                <a:close/>
              </a:path>
            </a:pathLst>
          </a:custGeom>
          <a:solidFill>
            <a:srgbClr val="47689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871" y="1929383"/>
            <a:ext cx="170687" cy="1767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871" y="2755392"/>
            <a:ext cx="170687" cy="17373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871" y="3852671"/>
            <a:ext cx="170687" cy="17373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871" y="4949952"/>
            <a:ext cx="170687" cy="1737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871" y="5772911"/>
            <a:ext cx="170687" cy="17678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77520" y="1300429"/>
            <a:ext cx="9010650" cy="5393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dirty="0" sz="1800" spc="-65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dirty="0" sz="1800" spc="35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философскими,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социальными,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этическими,</a:t>
            </a:r>
            <a:r>
              <a:rPr dirty="0" sz="1800" spc="-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эстетическими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проблемами,</a:t>
            </a:r>
            <a:r>
              <a:rPr dirty="0" sz="1800" spc="-1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вопросами</a:t>
            </a:r>
            <a:r>
              <a:rPr dirty="0" sz="1800" spc="-8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экологии;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algn="just" marL="12700" marR="5080" indent="2832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нацеливают 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рассуждение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об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искусстве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науке,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феномене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таланта,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ценности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художественного 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творчества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научного 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поиска,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собственных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предпочтениях или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интересах</a:t>
            </a:r>
            <a:r>
              <a:rPr dirty="0" sz="1800" spc="-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области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dirty="0" sz="1800" spc="7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науки;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касаются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миссии</a:t>
            </a:r>
            <a:r>
              <a:rPr dirty="0" sz="1800" spc="29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художника</a:t>
            </a:r>
            <a:r>
              <a:rPr dirty="0" sz="1800" spc="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ответственности</a:t>
            </a:r>
            <a:r>
              <a:rPr dirty="0" sz="1800" spc="8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науки,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значения</a:t>
            </a:r>
            <a:endParaRPr sz="1800">
              <a:latin typeface="Georgia"/>
              <a:cs typeface="Georgia"/>
            </a:endParaRPr>
          </a:p>
          <a:p>
            <a:pPr marL="12700" marR="1284605">
              <a:lnSpc>
                <a:spcPct val="100000"/>
              </a:lnSpc>
              <a:spcBef>
                <a:spcPts val="5"/>
              </a:spcBef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великих</a:t>
            </a:r>
            <a:r>
              <a:rPr dirty="0" sz="1800" spc="-5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творений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dirty="0" sz="1800" spc="8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научных</a:t>
            </a:r>
            <a:r>
              <a:rPr dirty="0" sz="1800" spc="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открытий</a:t>
            </a:r>
            <a:r>
              <a:rPr dirty="0" sz="1800" spc="-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(в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том</a:t>
            </a:r>
            <a:r>
              <a:rPr dirty="0" sz="1800" spc="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числе</a:t>
            </a:r>
            <a:r>
              <a:rPr dirty="0" sz="1800" spc="-6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5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связи</a:t>
            </a:r>
            <a:r>
              <a:rPr dirty="0" sz="1800" spc="-7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с </a:t>
            </a:r>
            <a:r>
              <a:rPr dirty="0" sz="1800" spc="-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юбилейными</a:t>
            </a:r>
            <a:r>
              <a:rPr dirty="0" sz="1800" spc="-1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датами);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позволяют</a:t>
            </a:r>
            <a:r>
              <a:rPr dirty="0" sz="1800" spc="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осмысливать роль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культуры</a:t>
            </a:r>
            <a:r>
              <a:rPr dirty="0" sz="1800" spc="-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человека,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важность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исторической</a:t>
            </a:r>
            <a:r>
              <a:rPr dirty="0" sz="1800" spc="9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памяти,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сохранения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традиционных</a:t>
            </a:r>
            <a:r>
              <a:rPr dirty="0" sz="1800" spc="-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ценностей;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dirty="0" sz="1800" spc="8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задуматься о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взаимодействии</a:t>
            </a:r>
            <a:r>
              <a:rPr dirty="0" sz="1800" spc="-5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природы,</a:t>
            </a:r>
            <a:endParaRPr sz="1800">
              <a:latin typeface="Georgia"/>
              <a:cs typeface="Georgia"/>
            </a:endParaRPr>
          </a:p>
          <a:p>
            <a:pPr marL="12700" marR="72771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направлениях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развития</a:t>
            </a:r>
            <a:r>
              <a:rPr dirty="0" sz="1800" spc="-6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культуры,</a:t>
            </a:r>
            <a:r>
              <a:rPr dirty="0" sz="1800" spc="-6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влиянии</a:t>
            </a:r>
            <a:r>
              <a:rPr dirty="0" sz="1800" spc="-8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dirty="0" sz="1800" spc="8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новых</a:t>
            </a:r>
            <a:r>
              <a:rPr dirty="0" sz="1800" spc="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технологий</a:t>
            </a:r>
            <a:r>
              <a:rPr dirty="0" sz="1800" spc="9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dirty="0" sz="1800" spc="-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416"/>
                </a:lnTo>
                <a:lnTo>
                  <a:pt x="9144000" y="923416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8061" y="155194"/>
            <a:ext cx="686244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18204" algn="l"/>
              </a:tabLst>
            </a:pPr>
            <a:r>
              <a:rPr dirty="0" spc="-25" b="0">
                <a:latin typeface="Calibri Light"/>
                <a:cs typeface="Calibri Light"/>
              </a:rPr>
              <a:t>АЛГОРИТМ</a:t>
            </a:r>
            <a:r>
              <a:rPr dirty="0" spc="415" b="0">
                <a:latin typeface="Calibri Light"/>
                <a:cs typeface="Calibri Light"/>
              </a:rPr>
              <a:t> </a:t>
            </a:r>
            <a:r>
              <a:rPr dirty="0" spc="-5" b="0">
                <a:latin typeface="Calibri Light"/>
                <a:cs typeface="Calibri Light"/>
              </a:rPr>
              <a:t>РАБОТЫ</a:t>
            </a:r>
            <a:r>
              <a:rPr dirty="0" spc="370" b="0">
                <a:latin typeface="Calibri Light"/>
                <a:cs typeface="Calibri Light"/>
              </a:rPr>
              <a:t> </a:t>
            </a:r>
            <a:r>
              <a:rPr dirty="0" spc="-5" b="0">
                <a:latin typeface="Calibri Light"/>
                <a:cs typeface="Calibri Light"/>
              </a:rPr>
              <a:t>НАД	</a:t>
            </a:r>
            <a:r>
              <a:rPr dirty="0" spc="-25" b="0">
                <a:latin typeface="Calibri Light"/>
                <a:cs typeface="Calibri Light"/>
              </a:rPr>
              <a:t>ИТОГОВЫМ</a:t>
            </a:r>
            <a:r>
              <a:rPr dirty="0" spc="235" b="0">
                <a:latin typeface="Calibri Light"/>
                <a:cs typeface="Calibri Light"/>
              </a:rPr>
              <a:t> </a:t>
            </a:r>
            <a:r>
              <a:rPr dirty="0" spc="-20" b="0">
                <a:latin typeface="Calibri Light"/>
                <a:cs typeface="Calibri Light"/>
              </a:rPr>
              <a:t>СОЧИНЕНИЕМ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30810" y="758951"/>
            <a:ext cx="8888730" cy="6105525"/>
            <a:chOff x="130810" y="758951"/>
            <a:chExt cx="8888730" cy="6105525"/>
          </a:xfrm>
        </p:grpSpPr>
        <p:sp>
          <p:nvSpPr>
            <p:cNvPr id="5" name="object 5"/>
            <p:cNvSpPr/>
            <p:nvPr/>
          </p:nvSpPr>
          <p:spPr>
            <a:xfrm>
              <a:off x="137160" y="758951"/>
              <a:ext cx="8876030" cy="6099175"/>
            </a:xfrm>
            <a:custGeom>
              <a:avLst/>
              <a:gdLst/>
              <a:ahLst/>
              <a:cxnLst/>
              <a:rect l="l" t="t" r="r" b="b"/>
              <a:pathLst>
                <a:path w="8876030" h="6099175">
                  <a:moveTo>
                    <a:pt x="12687" y="0"/>
                  </a:moveTo>
                  <a:lnTo>
                    <a:pt x="0" y="0"/>
                  </a:lnTo>
                  <a:lnTo>
                    <a:pt x="0" y="6098667"/>
                  </a:lnTo>
                  <a:lnTo>
                    <a:pt x="12687" y="6098667"/>
                  </a:lnTo>
                  <a:lnTo>
                    <a:pt x="12687" y="0"/>
                  </a:lnTo>
                  <a:close/>
                </a:path>
                <a:path w="8876030" h="6099175">
                  <a:moveTo>
                    <a:pt x="381584" y="0"/>
                  </a:moveTo>
                  <a:lnTo>
                    <a:pt x="368896" y="0"/>
                  </a:lnTo>
                  <a:lnTo>
                    <a:pt x="368896" y="6098667"/>
                  </a:lnTo>
                  <a:lnTo>
                    <a:pt x="381584" y="6098667"/>
                  </a:lnTo>
                  <a:lnTo>
                    <a:pt x="381584" y="0"/>
                  </a:lnTo>
                  <a:close/>
                </a:path>
                <a:path w="8876030" h="6099175">
                  <a:moveTo>
                    <a:pt x="8875763" y="0"/>
                  </a:moveTo>
                  <a:lnTo>
                    <a:pt x="8863076" y="0"/>
                  </a:lnTo>
                  <a:lnTo>
                    <a:pt x="8863076" y="6098667"/>
                  </a:lnTo>
                  <a:lnTo>
                    <a:pt x="8875763" y="6098667"/>
                  </a:lnTo>
                  <a:lnTo>
                    <a:pt x="88757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37160" y="1563623"/>
              <a:ext cx="8876030" cy="0"/>
            </a:xfrm>
            <a:custGeom>
              <a:avLst/>
              <a:gdLst/>
              <a:ahLst/>
              <a:cxnLst/>
              <a:rect l="l" t="t" r="r" b="b"/>
              <a:pathLst>
                <a:path w="8876030" h="0">
                  <a:moveTo>
                    <a:pt x="0" y="0"/>
                  </a:moveTo>
                  <a:lnTo>
                    <a:pt x="374904" y="0"/>
                  </a:lnTo>
                </a:path>
                <a:path w="8876030" h="0">
                  <a:moveTo>
                    <a:pt x="8863457" y="0"/>
                  </a:moveTo>
                  <a:lnTo>
                    <a:pt x="8875776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7160" y="1569720"/>
              <a:ext cx="8876030" cy="0"/>
            </a:xfrm>
            <a:custGeom>
              <a:avLst/>
              <a:gdLst/>
              <a:ahLst/>
              <a:cxnLst/>
              <a:rect l="l" t="t" r="r" b="b"/>
              <a:pathLst>
                <a:path w="8876030" h="0">
                  <a:moveTo>
                    <a:pt x="0" y="0"/>
                  </a:moveTo>
                  <a:lnTo>
                    <a:pt x="8875776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37160" y="2084832"/>
              <a:ext cx="8876030" cy="4419600"/>
            </a:xfrm>
            <a:custGeom>
              <a:avLst/>
              <a:gdLst/>
              <a:ahLst/>
              <a:cxnLst/>
              <a:rect l="l" t="t" r="r" b="b"/>
              <a:pathLst>
                <a:path w="8876030" h="4419600">
                  <a:moveTo>
                    <a:pt x="0" y="0"/>
                  </a:moveTo>
                  <a:lnTo>
                    <a:pt x="8875776" y="0"/>
                  </a:lnTo>
                </a:path>
                <a:path w="8876030" h="4419600">
                  <a:moveTo>
                    <a:pt x="0" y="518159"/>
                  </a:moveTo>
                  <a:lnTo>
                    <a:pt x="8875776" y="518159"/>
                  </a:lnTo>
                </a:path>
                <a:path w="8876030" h="4419600">
                  <a:moveTo>
                    <a:pt x="0" y="2529840"/>
                  </a:moveTo>
                  <a:lnTo>
                    <a:pt x="8875776" y="2529840"/>
                  </a:lnTo>
                </a:path>
                <a:path w="8876030" h="4419600">
                  <a:moveTo>
                    <a:pt x="0" y="2834640"/>
                  </a:moveTo>
                  <a:lnTo>
                    <a:pt x="8875776" y="2834640"/>
                  </a:lnTo>
                </a:path>
                <a:path w="8876030" h="4419600">
                  <a:moveTo>
                    <a:pt x="0" y="4419549"/>
                  </a:moveTo>
                  <a:lnTo>
                    <a:pt x="8875776" y="441954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37160" y="6857999"/>
              <a:ext cx="8876030" cy="0"/>
            </a:xfrm>
            <a:custGeom>
              <a:avLst/>
              <a:gdLst/>
              <a:ahLst/>
              <a:cxnLst/>
              <a:rect l="l" t="t" r="r" b="b"/>
              <a:pathLst>
                <a:path w="8876030" h="0">
                  <a:moveTo>
                    <a:pt x="0" y="0"/>
                  </a:moveTo>
                  <a:lnTo>
                    <a:pt x="8875776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512063" y="1072007"/>
            <a:ext cx="8065770" cy="4260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30"/>
              </a:lnSpc>
            </a:pP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В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ы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з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би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ш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р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а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ю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ти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т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е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м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у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из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лож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6</a:t>
            </a:r>
            <a:r>
              <a:rPr dirty="0" baseline="13888" sz="2100" spc="-292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dirty="0" sz="1400" spc="-204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baseline="13888" sz="2100" spc="-307">
                <a:solidFill>
                  <a:srgbClr val="1F477B"/>
                </a:solidFill>
                <a:latin typeface="Calibri"/>
                <a:cs typeface="Calibri"/>
              </a:rPr>
              <a:t>п</a:t>
            </a:r>
            <a:r>
              <a:rPr dirty="0" sz="1400" spc="-204">
                <a:solidFill>
                  <a:srgbClr val="001F5F"/>
                </a:solidFill>
                <a:latin typeface="Calibri"/>
                <a:cs typeface="Calibri"/>
              </a:rPr>
              <a:t>нны</a:t>
            </a:r>
            <a:r>
              <a:rPr dirty="0" baseline="13888" sz="2100" spc="-307">
                <a:solidFill>
                  <a:srgbClr val="1F477B"/>
                </a:solidFill>
                <a:latin typeface="Calibri"/>
                <a:cs typeface="Calibri"/>
              </a:rPr>
              <a:t>ред</a:t>
            </a:r>
            <a:r>
              <a:rPr dirty="0" sz="1400" spc="-204">
                <a:solidFill>
                  <a:srgbClr val="001F5F"/>
                </a:solidFill>
                <a:latin typeface="Calibri"/>
                <a:cs typeface="Calibri"/>
              </a:rPr>
              <a:t>х</a:t>
            </a:r>
            <a:r>
              <a:rPr dirty="0" baseline="13888" sz="2100" spc="-307">
                <a:solidFill>
                  <a:srgbClr val="1F477B"/>
                </a:solidFill>
                <a:latin typeface="Calibri"/>
                <a:cs typeface="Calibri"/>
              </a:rPr>
              <a:t>ло</a:t>
            </a:r>
            <a:r>
              <a:rPr dirty="0" sz="1400" spc="-204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baseline="13888" sz="2100" spc="-307">
                <a:solidFill>
                  <a:srgbClr val="1F477B"/>
                </a:solidFill>
                <a:latin typeface="Calibri"/>
                <a:cs typeface="Calibri"/>
              </a:rPr>
              <a:t>женны</a:t>
            </a:r>
            <a:r>
              <a:rPr dirty="0" sz="1400" spc="-204">
                <a:solidFill>
                  <a:srgbClr val="001F5F"/>
                </a:solidFill>
                <a:latin typeface="Calibri"/>
                <a:cs typeface="Calibri"/>
              </a:rPr>
              <a:t>ем</a:t>
            </a:r>
            <a:r>
              <a:rPr dirty="0" sz="1400" spc="-1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00">
                <a:solidFill>
                  <a:srgbClr val="001F5F"/>
                </a:solidFill>
                <a:latin typeface="Calibri"/>
                <a:cs typeface="Calibri"/>
              </a:rPr>
              <a:t>выб</a:t>
            </a:r>
            <a:r>
              <a:rPr dirty="0" baseline="13888" sz="2100" spc="-300">
                <a:solidFill>
                  <a:srgbClr val="1F477B"/>
                </a:solidFill>
                <a:latin typeface="Calibri"/>
                <a:cs typeface="Calibri"/>
              </a:rPr>
              <a:t>х.</a:t>
            </a:r>
            <a:r>
              <a:rPr dirty="0" sz="1400" spc="-200">
                <a:solidFill>
                  <a:srgbClr val="001F5F"/>
                </a:solidFill>
                <a:latin typeface="Calibri"/>
                <a:cs typeface="Calibri"/>
              </a:rPr>
              <a:t>ир</a:t>
            </a:r>
            <a:r>
              <a:rPr dirty="0" baseline="13888" sz="2100" spc="-300">
                <a:solidFill>
                  <a:srgbClr val="1F477B"/>
                </a:solidFill>
                <a:latin typeface="Calibri"/>
                <a:cs typeface="Calibri"/>
              </a:rPr>
              <a:t>И</a:t>
            </a:r>
            <a:r>
              <a:rPr dirty="0" sz="1400" spc="-20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dirty="0" baseline="13888" sz="2100" spc="-300">
                <a:solidFill>
                  <a:srgbClr val="1F477B"/>
                </a:solidFill>
                <a:latin typeface="Calibri"/>
                <a:cs typeface="Calibri"/>
              </a:rPr>
              <a:t>с</a:t>
            </a:r>
            <a:r>
              <a:rPr dirty="0" sz="1400" spc="-200">
                <a:solidFill>
                  <a:srgbClr val="001F5F"/>
                </a:solidFill>
                <a:latin typeface="Calibri"/>
                <a:cs typeface="Calibri"/>
              </a:rPr>
              <a:t>ю</a:t>
            </a:r>
            <a:r>
              <a:rPr dirty="0" baseline="13888" sz="2100" spc="-300">
                <a:solidFill>
                  <a:srgbClr val="1F477B"/>
                </a:solidFill>
                <a:latin typeface="Calibri"/>
                <a:cs typeface="Calibri"/>
              </a:rPr>
              <a:t>кл</a:t>
            </a:r>
            <a:r>
              <a:rPr dirty="0" sz="1400" spc="-20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baseline="13888" sz="2100" spc="-300">
                <a:solidFill>
                  <a:srgbClr val="1F477B"/>
                </a:solidFill>
                <a:latin typeface="Calibri"/>
                <a:cs typeface="Calibri"/>
              </a:rPr>
              <a:t>ючаю</a:t>
            </a:r>
            <a:r>
              <a:rPr dirty="0" sz="1400" spc="-200">
                <a:solidFill>
                  <a:srgbClr val="001F5F"/>
                </a:solidFill>
                <a:latin typeface="Calibri"/>
                <a:cs typeface="Calibri"/>
              </a:rPr>
              <a:t>олько</a:t>
            </a:r>
            <a:r>
              <a:rPr dirty="0" sz="1400" spc="-1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baseline="13888" sz="2100" spc="-330">
                <a:solidFill>
                  <a:srgbClr val="1F477B"/>
                </a:solidFill>
                <a:latin typeface="Calibri"/>
                <a:cs typeface="Calibri"/>
              </a:rPr>
              <a:t>т</a:t>
            </a:r>
            <a:r>
              <a:rPr dirty="0" sz="1400" spc="-22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baseline="13888" sz="2100" spc="-330">
                <a:solidFill>
                  <a:srgbClr val="1F477B"/>
                </a:solidFill>
                <a:latin typeface="Calibri"/>
                <a:cs typeface="Calibri"/>
              </a:rPr>
              <a:t>емы</a:t>
            </a:r>
            <a:r>
              <a:rPr dirty="0" sz="1400" spc="-220">
                <a:solidFill>
                  <a:srgbClr val="001F5F"/>
                </a:solidFill>
                <a:latin typeface="Calibri"/>
                <a:cs typeface="Calibri"/>
              </a:rPr>
              <a:t>е,</a:t>
            </a:r>
            <a:r>
              <a:rPr dirty="0" sz="1400" spc="-1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400" spc="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85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baseline="13888" sz="2100" spc="-427">
                <a:solidFill>
                  <a:srgbClr val="1F477B"/>
                </a:solidFill>
                <a:latin typeface="Calibri"/>
                <a:cs typeface="Calibri"/>
              </a:rPr>
              <a:t>,</a:t>
            </a:r>
            <a:r>
              <a:rPr dirty="0" baseline="13888" sz="2100" spc="-397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dirty="0" sz="1400" spc="-375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baseline="13888" sz="2100" spc="-562">
                <a:solidFill>
                  <a:srgbClr val="1F477B"/>
                </a:solidFill>
                <a:latin typeface="Calibri"/>
                <a:cs typeface="Calibri"/>
              </a:rPr>
              <a:t>ко</a:t>
            </a:r>
            <a:r>
              <a:rPr dirty="0" sz="1400" spc="-375">
                <a:solidFill>
                  <a:srgbClr val="001F5F"/>
                </a:solidFill>
                <a:latin typeface="Calibri"/>
                <a:cs typeface="Calibri"/>
              </a:rPr>
              <a:t>то</a:t>
            </a:r>
            <a:r>
              <a:rPr dirty="0" baseline="13888" sz="2100" spc="-562">
                <a:solidFill>
                  <a:srgbClr val="1F477B"/>
                </a:solidFill>
                <a:latin typeface="Calibri"/>
                <a:cs typeface="Calibri"/>
              </a:rPr>
              <a:t>т</a:t>
            </a:r>
            <a:r>
              <a:rPr dirty="0" sz="1400" spc="-375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baseline="13888" sz="2100" spc="-562">
                <a:solidFill>
                  <a:srgbClr val="1F477B"/>
                </a:solidFill>
                <a:latin typeface="Calibri"/>
                <a:cs typeface="Calibri"/>
              </a:rPr>
              <a:t>о</a:t>
            </a:r>
            <a:r>
              <a:rPr dirty="0" sz="1400" spc="-375">
                <a:solidFill>
                  <a:srgbClr val="001F5F"/>
                </a:solidFill>
                <a:latin typeface="Calibri"/>
                <a:cs typeface="Calibri"/>
              </a:rPr>
              <a:t>ы</a:t>
            </a:r>
            <a:r>
              <a:rPr dirty="0" baseline="13888" sz="2100" spc="-562">
                <a:solidFill>
                  <a:srgbClr val="1F477B"/>
                </a:solidFill>
                <a:latin typeface="Calibri"/>
                <a:cs typeface="Calibri"/>
              </a:rPr>
              <a:t>ры</a:t>
            </a:r>
            <a:r>
              <a:rPr dirty="0" sz="1400" spc="-375">
                <a:solidFill>
                  <a:srgbClr val="001F5F"/>
                </a:solidFill>
                <a:latin typeface="Calibri"/>
                <a:cs typeface="Calibri"/>
              </a:rPr>
              <a:t>х</a:t>
            </a:r>
            <a:r>
              <a:rPr dirty="0" sz="1400" spc="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е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пл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о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Я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хо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ТНЫ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пони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вс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м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140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baseline="13888" sz="2100" spc="-322">
                <a:solidFill>
                  <a:srgbClr val="1F477B"/>
                </a:solidFill>
                <a:latin typeface="Calibri"/>
                <a:cs typeface="Calibri"/>
              </a:rPr>
              <a:t>а</a:t>
            </a:r>
            <a:r>
              <a:rPr dirty="0" sz="1400" spc="-215">
                <a:solidFill>
                  <a:srgbClr val="001F5F"/>
                </a:solidFill>
                <a:latin typeface="Calibri"/>
                <a:cs typeface="Calibri"/>
              </a:rPr>
              <a:t>сл</a:t>
            </a:r>
            <a:r>
              <a:rPr dirty="0" baseline="13888" sz="2100" spc="-322">
                <a:solidFill>
                  <a:srgbClr val="1F477B"/>
                </a:solidFill>
                <a:latin typeface="Calibri"/>
                <a:cs typeface="Calibri"/>
              </a:rPr>
              <a:t>ю.</a:t>
            </a:r>
            <a:r>
              <a:rPr dirty="0" sz="1400" spc="-215">
                <a:solidFill>
                  <a:srgbClr val="001F5F"/>
                </a:solidFill>
                <a:latin typeface="Calibri"/>
                <a:cs typeface="Calibri"/>
              </a:rPr>
              <a:t>ова</a:t>
            </a:r>
            <a:r>
              <a:rPr dirty="0" sz="14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dirty="0" sz="1400" spc="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420">
                <a:solidFill>
                  <a:srgbClr val="001F5F"/>
                </a:solidFill>
                <a:latin typeface="Calibri"/>
                <a:cs typeface="Calibri"/>
              </a:rPr>
              <a:t>раздельности </a:t>
            </a:r>
            <a:r>
              <a:rPr dirty="0" sz="1400" spc="-30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400" spc="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общий</a:t>
            </a:r>
            <a:endParaRPr sz="1400">
              <a:latin typeface="Calibri"/>
              <a:cs typeface="Calibri"/>
            </a:endParaRPr>
          </a:p>
          <a:p>
            <a:pPr marL="91440">
              <a:lnSpc>
                <a:spcPts val="1655"/>
              </a:lnSpc>
            </a:pP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смысл.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1386" y="1055369"/>
            <a:ext cx="8293100" cy="56959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40">
                <a:solidFill>
                  <a:srgbClr val="001F5F"/>
                </a:solidFill>
                <a:latin typeface="Calibri"/>
                <a:cs typeface="Calibri"/>
              </a:rPr>
              <a:t>1.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00">
              <a:latin typeface="Calibri"/>
              <a:cs typeface="Calibri"/>
            </a:endParaRPr>
          </a:p>
          <a:p>
            <a:pPr marL="381635" indent="-369570">
              <a:lnSpc>
                <a:spcPct val="100000"/>
              </a:lnSpc>
              <a:buAutoNum type="arabicPeriod" startAt="2"/>
              <a:tabLst>
                <a:tab pos="381635" algn="l"/>
                <a:tab pos="382270" algn="l"/>
              </a:tabLst>
            </a:pP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400" spc="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оставшимся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понятным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темам</a:t>
            </a:r>
            <a:r>
              <a:rPr dirty="0" sz="1400" spc="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подбираю</a:t>
            </a:r>
            <a:r>
              <a:rPr dirty="0" sz="1400" spc="8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dirty="0" sz="1400" spc="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два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dirty="0" sz="1400" spc="1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аргумента.</a:t>
            </a:r>
            <a:r>
              <a:rPr dirty="0" sz="1400" spc="8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Оставляю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те,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которым</a:t>
            </a:r>
            <a:endParaRPr sz="1400">
              <a:latin typeface="Calibri"/>
              <a:cs typeface="Calibri"/>
            </a:endParaRPr>
          </a:p>
          <a:p>
            <a:pPr marL="381635">
              <a:lnSpc>
                <a:spcPct val="100000"/>
              </a:lnSpc>
            </a:pP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подобрал</a:t>
            </a:r>
            <a:r>
              <a:rPr dirty="0" sz="1400" spc="7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два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ПРОЧИТАННЫХ</a:t>
            </a:r>
            <a:r>
              <a:rPr dirty="0" sz="1400" spc="1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произведения.</a:t>
            </a:r>
            <a:endParaRPr sz="1400">
              <a:latin typeface="Calibri"/>
              <a:cs typeface="Calibri"/>
            </a:endParaRPr>
          </a:p>
          <a:p>
            <a:pPr marL="381635" indent="-369570">
              <a:lnSpc>
                <a:spcPct val="100000"/>
              </a:lnSpc>
              <a:spcBef>
                <a:spcPts val="725"/>
              </a:spcBef>
              <a:buAutoNum type="arabicPeriod" startAt="3"/>
              <a:tabLst>
                <a:tab pos="381635" algn="l"/>
                <a:tab pos="382270" algn="l"/>
              </a:tabLst>
            </a:pP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Выбираю</a:t>
            </a:r>
            <a:r>
              <a:rPr dirty="0" sz="1400" spc="15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одну</a:t>
            </a:r>
            <a:r>
              <a:rPr dirty="0" sz="1400" spc="6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ПОНЯТНУЮ</a:t>
            </a:r>
            <a:r>
              <a:rPr dirty="0" sz="1400" spc="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тему</a:t>
            </a:r>
            <a:r>
              <a:rPr dirty="0" sz="1400" spc="6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двумя</a:t>
            </a:r>
            <a:r>
              <a:rPr dirty="0" sz="1400" spc="8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ПРОЧИТАННЫМИ</a:t>
            </a:r>
            <a:r>
              <a:rPr dirty="0" sz="1400" spc="19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произведениями</a:t>
            </a:r>
            <a:r>
              <a:rPr dirty="0" sz="1400" spc="19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400" spc="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качестве</a:t>
            </a:r>
            <a:r>
              <a:rPr dirty="0" sz="1400" spc="1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аргументов.</a:t>
            </a:r>
            <a:r>
              <a:rPr dirty="0" sz="1400" spc="18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Если</a:t>
            </a:r>
            <a:endParaRPr sz="1400">
              <a:latin typeface="Calibri"/>
              <a:cs typeface="Calibri"/>
            </a:endParaRPr>
          </a:p>
          <a:p>
            <a:pPr marL="381635">
              <a:lnSpc>
                <a:spcPct val="100000"/>
              </a:lnSpc>
            </a:pP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формулировка</a:t>
            </a:r>
            <a:r>
              <a:rPr dirty="0" sz="1400" spc="1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темы</a:t>
            </a:r>
            <a:r>
              <a:rPr dirty="0" sz="1400" spc="7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утвердительная,</a:t>
            </a:r>
            <a:r>
              <a:rPr dirty="0" sz="1400" spc="16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перевожу</a:t>
            </a:r>
            <a:r>
              <a:rPr dirty="0" sz="1400" spc="114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её в</a:t>
            </a:r>
            <a:r>
              <a:rPr dirty="0" sz="1400" spc="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ВОПРОСИТЕЛЬНУЮ.</a:t>
            </a:r>
            <a:endParaRPr sz="1400">
              <a:latin typeface="Calibri"/>
              <a:cs typeface="Calibri"/>
            </a:endParaRPr>
          </a:p>
          <a:p>
            <a:pPr marL="381635" indent="-369570">
              <a:lnSpc>
                <a:spcPct val="100000"/>
              </a:lnSpc>
              <a:spcBef>
                <a:spcPts val="730"/>
              </a:spcBef>
              <a:buAutoNum type="arabicPeriod" startAt="4"/>
              <a:tabLst>
                <a:tab pos="381635" algn="l"/>
                <a:tab pos="382270" algn="l"/>
              </a:tabLst>
            </a:pP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400" spc="5">
                <a:solidFill>
                  <a:srgbClr val="001F5F"/>
                </a:solidFill>
                <a:latin typeface="Calibri"/>
                <a:cs typeface="Calibri"/>
              </a:rPr>
              <a:t>ос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авл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я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ю</a:t>
            </a:r>
            <a:r>
              <a:rPr dirty="0" sz="1400" spc="-1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ан:</a:t>
            </a:r>
            <a:endParaRPr sz="1400">
              <a:latin typeface="Calibri"/>
              <a:cs typeface="Calibri"/>
            </a:endParaRPr>
          </a:p>
          <a:p>
            <a:pPr marL="381635" marR="363220">
              <a:lnSpc>
                <a:spcPct val="100000"/>
              </a:lnSpc>
            </a:pPr>
            <a:r>
              <a:rPr dirty="0" sz="1400" spc="-10" b="1">
                <a:solidFill>
                  <a:srgbClr val="001F5F"/>
                </a:solidFill>
                <a:latin typeface="Calibri"/>
                <a:cs typeface="Calibri"/>
              </a:rPr>
              <a:t>1-й </a:t>
            </a:r>
            <a:r>
              <a:rPr dirty="0" sz="1400" spc="-5" b="1">
                <a:solidFill>
                  <a:srgbClr val="001F5F"/>
                </a:solidFill>
                <a:latin typeface="Calibri"/>
                <a:cs typeface="Calibri"/>
              </a:rPr>
              <a:t>абзац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: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вступление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. Раскрываю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тему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и ключевые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слова,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объясняю, о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чем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собираюсь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рассуждать. </a:t>
            </a:r>
            <a:r>
              <a:rPr dirty="0" sz="1400" spc="-30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001F5F"/>
                </a:solidFill>
                <a:latin typeface="Calibri"/>
                <a:cs typeface="Calibri"/>
              </a:rPr>
              <a:t>2-й </a:t>
            </a:r>
            <a:r>
              <a:rPr dirty="0" sz="1400" b="1">
                <a:solidFill>
                  <a:srgbClr val="001F5F"/>
                </a:solidFill>
                <a:latin typeface="Calibri"/>
                <a:cs typeface="Calibri"/>
              </a:rPr>
              <a:t>абзац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: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1-й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литературный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аргумент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+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1-й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микровывод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(ответ на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вопрос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темы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с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опорой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на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1-й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литературный</a:t>
            </a:r>
            <a:r>
              <a:rPr dirty="0" sz="1400" spc="15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пример)</a:t>
            </a:r>
            <a:endParaRPr sz="1400">
              <a:latin typeface="Calibri"/>
              <a:cs typeface="Calibri"/>
            </a:endParaRPr>
          </a:p>
          <a:p>
            <a:pPr marL="381635">
              <a:lnSpc>
                <a:spcPct val="100000"/>
              </a:lnSpc>
              <a:spcBef>
                <a:spcPts val="5"/>
              </a:spcBef>
            </a:pPr>
            <a:r>
              <a:rPr dirty="0" sz="1300" spc="-10" b="1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r>
              <a:rPr dirty="0" sz="1400" spc="-10" b="1">
                <a:solidFill>
                  <a:srgbClr val="001F5F"/>
                </a:solidFill>
                <a:latin typeface="Calibri"/>
                <a:cs typeface="Calibri"/>
              </a:rPr>
              <a:t>й</a:t>
            </a:r>
            <a:r>
              <a:rPr dirty="0" sz="1400" spc="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F5F"/>
                </a:solidFill>
                <a:latin typeface="Calibri"/>
                <a:cs typeface="Calibri"/>
              </a:rPr>
              <a:t>абзац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r>
              <a:rPr dirty="0" sz="1400" spc="-7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2-й</a:t>
            </a:r>
            <a:r>
              <a:rPr dirty="0" sz="1400" spc="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литературный</a:t>
            </a:r>
            <a:r>
              <a:rPr dirty="0" sz="1400" spc="229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аргумент</a:t>
            </a:r>
            <a:r>
              <a:rPr dirty="0" sz="1400" spc="114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+</a:t>
            </a:r>
            <a:r>
              <a:rPr dirty="0" sz="1400" spc="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2-й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микровывод</a:t>
            </a:r>
            <a:r>
              <a:rPr dirty="0" sz="1400" spc="1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(ответ</a:t>
            </a:r>
            <a:r>
              <a:rPr dirty="0" sz="1400" spc="-8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на вопрос</a:t>
            </a:r>
            <a:r>
              <a:rPr dirty="0" sz="1400" spc="-6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темы</a:t>
            </a:r>
            <a:r>
              <a:rPr dirty="0" sz="1400" spc="1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4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опорой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2-й</a:t>
            </a:r>
            <a:endParaRPr sz="1400">
              <a:latin typeface="Calibri"/>
              <a:cs typeface="Calibri"/>
            </a:endParaRPr>
          </a:p>
          <a:p>
            <a:pPr marL="381635">
              <a:lnSpc>
                <a:spcPct val="100000"/>
              </a:lnSpc>
            </a:pP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литературный</a:t>
            </a:r>
            <a:r>
              <a:rPr dirty="0" sz="1400" spc="7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пример)</a:t>
            </a:r>
            <a:endParaRPr sz="1400">
              <a:latin typeface="Calibri"/>
              <a:cs typeface="Calibri"/>
            </a:endParaRPr>
          </a:p>
          <a:p>
            <a:pPr marL="381635">
              <a:lnSpc>
                <a:spcPct val="100000"/>
              </a:lnSpc>
            </a:pPr>
            <a:r>
              <a:rPr dirty="0" sz="1300" spc="-5" b="1">
                <a:solidFill>
                  <a:srgbClr val="001F5F"/>
                </a:solidFill>
                <a:latin typeface="Calibri"/>
                <a:cs typeface="Calibri"/>
              </a:rPr>
              <a:t>4</a:t>
            </a:r>
            <a:r>
              <a:rPr dirty="0" sz="1300" spc="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Calibri"/>
                <a:cs typeface="Calibri"/>
              </a:rPr>
              <a:t>й абзац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общий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вывод</a:t>
            </a:r>
            <a:r>
              <a:rPr dirty="0" sz="1400" spc="-5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dirty="0" sz="1400" spc="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ответ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r>
              <a:rPr dirty="0" sz="1400" spc="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вопрос</a:t>
            </a:r>
            <a:r>
              <a:rPr dirty="0" sz="1400" spc="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темы,</a:t>
            </a:r>
            <a:r>
              <a:rPr dirty="0" sz="1400" spc="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складывающийся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из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микровывода</a:t>
            </a:r>
            <a:r>
              <a:rPr dirty="0" sz="1400" spc="8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dirty="0" sz="1400" spc="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+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микровывода</a:t>
            </a:r>
            <a:r>
              <a:rPr dirty="0" sz="1400" spc="1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2.</a:t>
            </a:r>
            <a:endParaRPr sz="1400">
              <a:latin typeface="Calibri"/>
              <a:cs typeface="Calibri"/>
            </a:endParaRPr>
          </a:p>
          <a:p>
            <a:pPr marL="381635">
              <a:lnSpc>
                <a:spcPct val="100000"/>
              </a:lnSpc>
            </a:pPr>
            <a:r>
              <a:rPr dirty="0" sz="1400" spc="-5" i="1">
                <a:solidFill>
                  <a:srgbClr val="001F5F"/>
                </a:solidFill>
                <a:latin typeface="Calibri"/>
                <a:cs typeface="Calibri"/>
              </a:rPr>
              <a:t>(Если</a:t>
            </a:r>
            <a:r>
              <a:rPr dirty="0" sz="1400" spc="-5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001F5F"/>
                </a:solidFill>
                <a:latin typeface="Calibri"/>
                <a:cs typeface="Calibri"/>
              </a:rPr>
              <a:t>ответ на вопрос</a:t>
            </a:r>
            <a:r>
              <a:rPr dirty="0" sz="1400" spc="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001F5F"/>
                </a:solidFill>
                <a:latin typeface="Calibri"/>
                <a:cs typeface="Calibri"/>
              </a:rPr>
              <a:t>дан </a:t>
            </a:r>
            <a:r>
              <a:rPr dirty="0" sz="1400" i="1">
                <a:solidFill>
                  <a:srgbClr val="001F5F"/>
                </a:solidFill>
                <a:latin typeface="Calibri"/>
                <a:cs typeface="Calibri"/>
              </a:rPr>
              <a:t>сразу</a:t>
            </a:r>
            <a:r>
              <a:rPr dirty="0" sz="14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4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 i="1">
                <a:solidFill>
                  <a:srgbClr val="001F5F"/>
                </a:solidFill>
                <a:latin typeface="Calibri"/>
                <a:cs typeface="Calibri"/>
              </a:rPr>
              <a:t>первом</a:t>
            </a:r>
            <a:r>
              <a:rPr dirty="0" sz="1400" spc="1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001F5F"/>
                </a:solidFill>
                <a:latin typeface="Calibri"/>
                <a:cs typeface="Calibri"/>
              </a:rPr>
              <a:t>абзаце,</a:t>
            </a:r>
            <a:r>
              <a:rPr dirty="0" sz="1400" spc="-3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001F5F"/>
                </a:solidFill>
                <a:latin typeface="Calibri"/>
                <a:cs typeface="Calibri"/>
              </a:rPr>
              <a:t>вывод </a:t>
            </a:r>
            <a:r>
              <a:rPr dirty="0" sz="1400" spc="-5" i="1">
                <a:solidFill>
                  <a:srgbClr val="001F5F"/>
                </a:solidFill>
                <a:latin typeface="Calibri"/>
                <a:cs typeface="Calibri"/>
              </a:rPr>
              <a:t>может</a:t>
            </a:r>
            <a:r>
              <a:rPr dirty="0" sz="1400" spc="-7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001F5F"/>
                </a:solidFill>
                <a:latin typeface="Calibri"/>
                <a:cs typeface="Calibri"/>
              </a:rPr>
              <a:t>быть</a:t>
            </a:r>
            <a:r>
              <a:rPr dirty="0" sz="1400" spc="1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001F5F"/>
                </a:solidFill>
                <a:latin typeface="Calibri"/>
                <a:cs typeface="Calibri"/>
              </a:rPr>
              <a:t>об</a:t>
            </a:r>
            <a:endParaRPr sz="1400">
              <a:latin typeface="Calibri"/>
              <a:cs typeface="Calibri"/>
            </a:endParaRPr>
          </a:p>
          <a:p>
            <a:pPr marL="381635">
              <a:lnSpc>
                <a:spcPct val="100000"/>
              </a:lnSpc>
              <a:spcBef>
                <a:spcPts val="5"/>
              </a:spcBef>
            </a:pPr>
            <a:r>
              <a:rPr dirty="0" sz="1400" spc="-15" i="1">
                <a:solidFill>
                  <a:srgbClr val="001F5F"/>
                </a:solidFill>
                <a:latin typeface="Calibri"/>
                <a:cs typeface="Calibri"/>
              </a:rPr>
              <a:t>актуальности/сложности/неоднозначности</a:t>
            </a:r>
            <a:r>
              <a:rPr dirty="0" sz="1400" spc="-8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001F5F"/>
                </a:solidFill>
                <a:latin typeface="Calibri"/>
                <a:cs typeface="Calibri"/>
              </a:rPr>
              <a:t>темы,</a:t>
            </a:r>
            <a:r>
              <a:rPr dirty="0" sz="1400" spc="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001F5F"/>
                </a:solidFill>
                <a:latin typeface="Calibri"/>
                <a:cs typeface="Calibri"/>
              </a:rPr>
              <a:t>эмоциональным</a:t>
            </a:r>
            <a:r>
              <a:rPr dirty="0" sz="1400" spc="-8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001F5F"/>
                </a:solidFill>
                <a:latin typeface="Calibri"/>
                <a:cs typeface="Calibri"/>
              </a:rPr>
              <a:t>откликом</a:t>
            </a:r>
            <a:r>
              <a:rPr dirty="0" sz="1400" spc="-6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r>
              <a:rPr dirty="0" sz="1400" spc="1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001F5F"/>
                </a:solidFill>
                <a:latin typeface="Calibri"/>
                <a:cs typeface="Calibri"/>
              </a:rPr>
              <a:t>нее).</a:t>
            </a:r>
            <a:endParaRPr sz="1400">
              <a:latin typeface="Calibri"/>
              <a:cs typeface="Calibri"/>
            </a:endParaRPr>
          </a:p>
          <a:p>
            <a:pPr marL="381635" indent="-369570">
              <a:lnSpc>
                <a:spcPct val="100000"/>
              </a:lnSpc>
              <a:spcBef>
                <a:spcPts val="725"/>
              </a:spcBef>
              <a:buAutoNum type="arabicPeriod" startAt="5"/>
              <a:tabLst>
                <a:tab pos="381635" algn="l"/>
                <a:tab pos="382270" algn="l"/>
              </a:tabLst>
            </a:pP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ш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у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5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ч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нен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е.</a:t>
            </a:r>
            <a:endParaRPr sz="1400">
              <a:latin typeface="Calibri"/>
              <a:cs typeface="Calibri"/>
            </a:endParaRPr>
          </a:p>
          <a:p>
            <a:pPr marL="381635" indent="-369570">
              <a:lnSpc>
                <a:spcPct val="100000"/>
              </a:lnSpc>
              <a:spcBef>
                <a:spcPts val="720"/>
              </a:spcBef>
              <a:buAutoNum type="arabicPeriod" startAt="5"/>
              <a:tabLst>
                <a:tab pos="381635" algn="l"/>
                <a:tab pos="382270" algn="l"/>
              </a:tabLst>
            </a:pP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Проверяю:</a:t>
            </a:r>
            <a:endParaRPr sz="1400">
              <a:latin typeface="Calibri"/>
              <a:cs typeface="Calibri"/>
            </a:endParaRPr>
          </a:p>
          <a:p>
            <a:pPr lvl="1" marL="726440" indent="-345440">
              <a:lnSpc>
                <a:spcPct val="100000"/>
              </a:lnSpc>
              <a:buAutoNum type="arabicParenR"/>
              <a:tabLst>
                <a:tab pos="726440" algn="l"/>
                <a:tab pos="727075" algn="l"/>
              </a:tabLst>
            </a:pP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количество</a:t>
            </a:r>
            <a:r>
              <a:rPr dirty="0" sz="1400" spc="8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слов</a:t>
            </a:r>
            <a:r>
              <a:rPr dirty="0" sz="1400" spc="2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(от</a:t>
            </a:r>
            <a:r>
              <a:rPr dirty="0" sz="1400" spc="-9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270</a:t>
            </a:r>
            <a:r>
              <a:rPr dirty="0" sz="1400" spc="5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 выше,</a:t>
            </a:r>
            <a:r>
              <a:rPr dirty="0" sz="1400" spc="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лучше</a:t>
            </a:r>
            <a:r>
              <a:rPr dirty="0" sz="1400" spc="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больше</a:t>
            </a:r>
            <a:r>
              <a:rPr dirty="0" sz="140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40">
                <a:solidFill>
                  <a:srgbClr val="001F5F"/>
                </a:solidFill>
                <a:latin typeface="Calibri"/>
                <a:cs typeface="Calibri"/>
              </a:rPr>
              <a:t>350)</a:t>
            </a:r>
            <a:endParaRPr sz="1400">
              <a:latin typeface="Calibri"/>
              <a:cs typeface="Calibri"/>
            </a:endParaRPr>
          </a:p>
          <a:p>
            <a:pPr lvl="1" marL="726440" indent="-345440">
              <a:lnSpc>
                <a:spcPct val="100000"/>
              </a:lnSpc>
              <a:buAutoNum type="arabicParenR"/>
              <a:tabLst>
                <a:tab pos="726440" algn="l"/>
                <a:tab pos="727075" algn="l"/>
              </a:tabLst>
            </a:pP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наличие</a:t>
            </a:r>
            <a:r>
              <a:rPr dirty="0" sz="1400" spc="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четкого</a:t>
            </a:r>
            <a:r>
              <a:rPr dirty="0" sz="1400" spc="8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ответа</a:t>
            </a:r>
            <a:r>
              <a:rPr dirty="0" sz="1400" spc="7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вопрос</a:t>
            </a:r>
            <a:r>
              <a:rPr dirty="0" sz="1400" spc="-7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сочинения</a:t>
            </a:r>
            <a:r>
              <a:rPr dirty="0" sz="1400" spc="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(КАК,</a:t>
            </a:r>
            <a:r>
              <a:rPr dirty="0" sz="1400" spc="-5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ЗАЧЕМ,</a:t>
            </a:r>
            <a:r>
              <a:rPr dirty="0" sz="1400" spc="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СОГЛАСНЫ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ЛИ…)</a:t>
            </a:r>
            <a:endParaRPr sz="1400">
              <a:latin typeface="Calibri"/>
              <a:cs typeface="Calibri"/>
            </a:endParaRPr>
          </a:p>
          <a:p>
            <a:pPr lvl="1" marL="726440" indent="-34544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726440" algn="l"/>
                <a:tab pos="727075" algn="l"/>
              </a:tabLst>
            </a:pP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наличие</a:t>
            </a:r>
            <a:r>
              <a:rPr dirty="0" sz="1400" spc="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названий</a:t>
            </a:r>
            <a:r>
              <a:rPr dirty="0" sz="1400" spc="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400" spc="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авторов</a:t>
            </a:r>
            <a:r>
              <a:rPr dirty="0" sz="1400" spc="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произведений</a:t>
            </a:r>
            <a:r>
              <a:rPr dirty="0" sz="1400" spc="2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dirty="0" sz="1400" spc="16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аргументов</a:t>
            </a:r>
            <a:endParaRPr sz="1400">
              <a:latin typeface="Calibri"/>
              <a:cs typeface="Calibri"/>
            </a:endParaRPr>
          </a:p>
          <a:p>
            <a:pPr lvl="1" marL="726440" indent="-345440">
              <a:lnSpc>
                <a:spcPct val="100000"/>
              </a:lnSpc>
              <a:buAutoNum type="arabicParenR"/>
              <a:tabLst>
                <a:tab pos="726440" algn="l"/>
                <a:tab pos="727075" algn="l"/>
              </a:tabLst>
            </a:pP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логичность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 работы</a:t>
            </a:r>
            <a:r>
              <a:rPr dirty="0" sz="1400" spc="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(не</a:t>
            </a:r>
            <a:r>
              <a:rPr dirty="0" sz="1400" spc="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должно</a:t>
            </a:r>
            <a:r>
              <a:rPr dirty="0" sz="1400" spc="-9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быть</a:t>
            </a:r>
            <a:r>
              <a:rPr dirty="0" sz="1400" spc="7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противоречивых</a:t>
            </a:r>
            <a:r>
              <a:rPr dirty="0" sz="1400" spc="2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суждений)</a:t>
            </a:r>
            <a:endParaRPr sz="1400">
              <a:latin typeface="Calibri"/>
              <a:cs typeface="Calibri"/>
            </a:endParaRPr>
          </a:p>
          <a:p>
            <a:pPr lvl="1" marL="726440" indent="-345440">
              <a:lnSpc>
                <a:spcPct val="100000"/>
              </a:lnSpc>
              <a:buAutoNum type="arabicParenR"/>
              <a:tabLst>
                <a:tab pos="726440" algn="l"/>
                <a:tab pos="727075" algn="l"/>
              </a:tabLst>
            </a:pP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устраняю</a:t>
            </a:r>
            <a:r>
              <a:rPr dirty="0" sz="1400" spc="1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речевые</a:t>
            </a:r>
            <a:r>
              <a:rPr dirty="0" sz="1400" spc="19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недочеты</a:t>
            </a:r>
            <a:r>
              <a:rPr dirty="0" sz="1400" spc="1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(повторы,</a:t>
            </a:r>
            <a:r>
              <a:rPr dirty="0" sz="1400" spc="10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неудачные</a:t>
            </a:r>
            <a:r>
              <a:rPr dirty="0" sz="1400" spc="17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местоимения,</a:t>
            </a:r>
            <a:r>
              <a:rPr dirty="0" sz="1400" spc="2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иностилевая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лексика)</a:t>
            </a:r>
            <a:endParaRPr sz="1400">
              <a:latin typeface="Calibri"/>
              <a:cs typeface="Calibri"/>
            </a:endParaRPr>
          </a:p>
          <a:p>
            <a:pPr lvl="1" marL="726440" indent="-345440">
              <a:lnSpc>
                <a:spcPct val="100000"/>
              </a:lnSpc>
              <a:buAutoNum type="arabicParenR"/>
              <a:tabLst>
                <a:tab pos="726440" algn="l"/>
                <a:tab pos="727075" algn="l"/>
              </a:tabLst>
            </a:pP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проверяю</a:t>
            </a:r>
            <a:r>
              <a:rPr dirty="0" sz="1400" spc="1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грамотность,</a:t>
            </a:r>
            <a:r>
              <a:rPr dirty="0" sz="1400" spc="16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при</a:t>
            </a:r>
            <a:r>
              <a:rPr dirty="0" sz="1400" spc="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необходимости</a:t>
            </a:r>
            <a:r>
              <a:rPr dirty="0" sz="1400" spc="1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используя</a:t>
            </a:r>
            <a:r>
              <a:rPr dirty="0" sz="1400" spc="6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ОРФОГРАФИЧЕСКИЙ</a:t>
            </a:r>
            <a:r>
              <a:rPr dirty="0" sz="1400" spc="2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СЛОВАРЬ.</a:t>
            </a:r>
            <a:endParaRPr sz="1400">
              <a:latin typeface="Calibri"/>
              <a:cs typeface="Calibri"/>
            </a:endParaRPr>
          </a:p>
          <a:p>
            <a:pPr marL="381635" indent="-369570">
              <a:lnSpc>
                <a:spcPct val="100000"/>
              </a:lnSpc>
              <a:spcBef>
                <a:spcPts val="730"/>
              </a:spcBef>
              <a:buAutoNum type="arabicPeriod" startAt="5"/>
              <a:tabLst>
                <a:tab pos="381635" algn="l"/>
                <a:tab pos="382270" algn="l"/>
                <a:tab pos="2854325" algn="l"/>
              </a:tabLst>
            </a:pP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После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внесённых</a:t>
            </a:r>
            <a:r>
              <a:rPr dirty="0" sz="1400" spc="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исправлений	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перепроверяю</a:t>
            </a:r>
            <a:r>
              <a:rPr dirty="0" sz="1400" spc="16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количество</a:t>
            </a:r>
            <a:r>
              <a:rPr dirty="0" sz="1400" spc="1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слов.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7160" y="1042416"/>
            <a:ext cx="8869680" cy="524510"/>
            <a:chOff x="137160" y="1042416"/>
            <a:chExt cx="8869680" cy="524510"/>
          </a:xfrm>
        </p:grpSpPr>
        <p:sp>
          <p:nvSpPr>
            <p:cNvPr id="13" name="object 13"/>
            <p:cNvSpPr/>
            <p:nvPr/>
          </p:nvSpPr>
          <p:spPr>
            <a:xfrm>
              <a:off x="512064" y="1048512"/>
              <a:ext cx="8488680" cy="518159"/>
            </a:xfrm>
            <a:custGeom>
              <a:avLst/>
              <a:gdLst/>
              <a:ahLst/>
              <a:cxnLst/>
              <a:rect l="l" t="t" r="r" b="b"/>
              <a:pathLst>
                <a:path w="8488680" h="518159">
                  <a:moveTo>
                    <a:pt x="8488553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8488553" y="518160"/>
                  </a:lnTo>
                  <a:lnTo>
                    <a:pt x="84885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37160" y="1048512"/>
              <a:ext cx="8869680" cy="0"/>
            </a:xfrm>
            <a:custGeom>
              <a:avLst/>
              <a:gdLst/>
              <a:ahLst/>
              <a:cxnLst/>
              <a:rect l="l" t="t" r="r" b="b"/>
              <a:pathLst>
                <a:path w="8869680" h="0">
                  <a:moveTo>
                    <a:pt x="0" y="0"/>
                  </a:moveTo>
                  <a:lnTo>
                    <a:pt x="8869299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094105"/>
          </a:xfrm>
          <a:custGeom>
            <a:avLst/>
            <a:gdLst/>
            <a:ahLst/>
            <a:cxnLst/>
            <a:rect l="l" t="t" r="r" b="b"/>
            <a:pathLst>
              <a:path w="9144000" h="1094105">
                <a:moveTo>
                  <a:pt x="9144000" y="0"/>
                </a:moveTo>
                <a:lnTo>
                  <a:pt x="0" y="0"/>
                </a:lnTo>
                <a:lnTo>
                  <a:pt x="0" y="1093851"/>
                </a:lnTo>
                <a:lnTo>
                  <a:pt x="9144000" y="1093851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3795" y="298830"/>
            <a:ext cx="72663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23670" algn="l"/>
                <a:tab pos="3371850" algn="l"/>
                <a:tab pos="3680460" algn="l"/>
                <a:tab pos="5503545" algn="l"/>
              </a:tabLst>
            </a:pPr>
            <a:r>
              <a:rPr dirty="0" spc="-5"/>
              <a:t>СИС</a:t>
            </a:r>
            <a:r>
              <a:rPr dirty="0" spc="5"/>
              <a:t>Т</a:t>
            </a:r>
            <a:r>
              <a:rPr dirty="0" spc="10"/>
              <a:t>Е</a:t>
            </a:r>
            <a:r>
              <a:rPr dirty="0" spc="-10"/>
              <a:t>М</a:t>
            </a:r>
            <a:r>
              <a:rPr dirty="0"/>
              <a:t>А	</a:t>
            </a:r>
            <a:r>
              <a:rPr dirty="0" spc="-25"/>
              <a:t>П</a:t>
            </a:r>
            <a:r>
              <a:rPr dirty="0" spc="-15"/>
              <a:t>О</a:t>
            </a:r>
            <a:r>
              <a:rPr dirty="0" spc="-35"/>
              <a:t>Д</a:t>
            </a:r>
            <a:r>
              <a:rPr dirty="0" spc="-30"/>
              <a:t>Г</a:t>
            </a:r>
            <a:r>
              <a:rPr dirty="0" spc="-15"/>
              <a:t>ОТО</a:t>
            </a:r>
            <a:r>
              <a:rPr dirty="0" spc="-25"/>
              <a:t>В</a:t>
            </a:r>
            <a:r>
              <a:rPr dirty="0" spc="-35"/>
              <a:t>К</a:t>
            </a:r>
            <a:r>
              <a:rPr dirty="0"/>
              <a:t>И	К	</a:t>
            </a:r>
            <a:r>
              <a:rPr dirty="0" spc="-30"/>
              <a:t>И</a:t>
            </a:r>
            <a:r>
              <a:rPr dirty="0" spc="-15"/>
              <a:t>ТО</a:t>
            </a:r>
            <a:r>
              <a:rPr dirty="0" spc="-30"/>
              <a:t>Г</a:t>
            </a:r>
            <a:r>
              <a:rPr dirty="0" spc="-15"/>
              <a:t>О</a:t>
            </a:r>
            <a:r>
              <a:rPr dirty="0" spc="-25"/>
              <a:t>В</a:t>
            </a:r>
            <a:r>
              <a:rPr dirty="0" spc="-20"/>
              <a:t>О</a:t>
            </a:r>
            <a:r>
              <a:rPr dirty="0" spc="-10"/>
              <a:t>М</a:t>
            </a:r>
            <a:r>
              <a:rPr dirty="0"/>
              <a:t>У	</a:t>
            </a:r>
            <a:r>
              <a:rPr dirty="0" spc="-5"/>
              <a:t>С</a:t>
            </a:r>
            <a:r>
              <a:rPr dirty="0" spc="5"/>
              <a:t>О</a:t>
            </a:r>
            <a:r>
              <a:rPr dirty="0" spc="-5"/>
              <a:t>ЧИНЕН</a:t>
            </a:r>
            <a:r>
              <a:rPr dirty="0" spc="-10"/>
              <a:t>И</a:t>
            </a:r>
            <a:r>
              <a:rPr dirty="0"/>
              <a:t>Ю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8314943" y="91489"/>
            <a:ext cx="713740" cy="829310"/>
            <a:chOff x="8314943" y="91489"/>
            <a:chExt cx="713740" cy="829310"/>
          </a:xfrm>
        </p:grpSpPr>
        <p:sp>
          <p:nvSpPr>
            <p:cNvPr id="5" name="object 5"/>
            <p:cNvSpPr/>
            <p:nvPr/>
          </p:nvSpPr>
          <p:spPr>
            <a:xfrm>
              <a:off x="8342376" y="91490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0"/>
                  </a:moveTo>
                  <a:lnTo>
                    <a:pt x="0" y="0"/>
                  </a:lnTo>
                  <a:lnTo>
                    <a:pt x="0" y="57861"/>
                  </a:lnTo>
                  <a:lnTo>
                    <a:pt x="140208" y="57861"/>
                  </a:lnTo>
                  <a:lnTo>
                    <a:pt x="140208" y="0"/>
                  </a:lnTo>
                  <a:close/>
                </a:path>
                <a:path w="685800" h="307975">
                  <a:moveTo>
                    <a:pt x="393179" y="121678"/>
                  </a:moveTo>
                  <a:lnTo>
                    <a:pt x="256032" y="121678"/>
                  </a:lnTo>
                  <a:lnTo>
                    <a:pt x="256032" y="179539"/>
                  </a:lnTo>
                  <a:lnTo>
                    <a:pt x="393179" y="179539"/>
                  </a:lnTo>
                  <a:lnTo>
                    <a:pt x="393179" y="121678"/>
                  </a:lnTo>
                  <a:close/>
                </a:path>
                <a:path w="685800" h="307975">
                  <a:moveTo>
                    <a:pt x="685800" y="249682"/>
                  </a:moveTo>
                  <a:lnTo>
                    <a:pt x="545592" y="249682"/>
                  </a:lnTo>
                  <a:lnTo>
                    <a:pt x="545592" y="307543"/>
                  </a:lnTo>
                  <a:lnTo>
                    <a:pt x="685800" y="307543"/>
                  </a:lnTo>
                  <a:lnTo>
                    <a:pt x="685800" y="249682"/>
                  </a:lnTo>
                  <a:close/>
                </a:path>
                <a:path w="685800" h="307975">
                  <a:moveTo>
                    <a:pt x="685800" y="124714"/>
                  </a:moveTo>
                  <a:lnTo>
                    <a:pt x="463296" y="124714"/>
                  </a:lnTo>
                  <a:lnTo>
                    <a:pt x="463296" y="179539"/>
                  </a:lnTo>
                  <a:lnTo>
                    <a:pt x="685800" y="179539"/>
                  </a:lnTo>
                  <a:lnTo>
                    <a:pt x="685800" y="124714"/>
                  </a:lnTo>
                  <a:close/>
                </a:path>
                <a:path w="685800" h="307975">
                  <a:moveTo>
                    <a:pt x="685800" y="3048"/>
                  </a:moveTo>
                  <a:lnTo>
                    <a:pt x="225552" y="3048"/>
                  </a:lnTo>
                  <a:lnTo>
                    <a:pt x="225552" y="57861"/>
                  </a:lnTo>
                  <a:lnTo>
                    <a:pt x="685800" y="57861"/>
                  </a:lnTo>
                  <a:lnTo>
                    <a:pt x="685800" y="3048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314944" y="612698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249682"/>
                  </a:moveTo>
                  <a:lnTo>
                    <a:pt x="0" y="249682"/>
                  </a:lnTo>
                  <a:lnTo>
                    <a:pt x="0" y="307543"/>
                  </a:lnTo>
                  <a:lnTo>
                    <a:pt x="140208" y="307543"/>
                  </a:lnTo>
                  <a:lnTo>
                    <a:pt x="140208" y="249682"/>
                  </a:lnTo>
                  <a:close/>
                </a:path>
                <a:path w="685800" h="307975">
                  <a:moveTo>
                    <a:pt x="393192" y="127762"/>
                  </a:moveTo>
                  <a:lnTo>
                    <a:pt x="252984" y="127762"/>
                  </a:lnTo>
                  <a:lnTo>
                    <a:pt x="252984" y="185623"/>
                  </a:lnTo>
                  <a:lnTo>
                    <a:pt x="393192" y="185623"/>
                  </a:lnTo>
                  <a:lnTo>
                    <a:pt x="393192" y="127762"/>
                  </a:lnTo>
                  <a:close/>
                </a:path>
                <a:path w="685800" h="307975">
                  <a:moveTo>
                    <a:pt x="679704" y="246634"/>
                  </a:moveTo>
                  <a:lnTo>
                    <a:pt x="222504" y="246634"/>
                  </a:lnTo>
                  <a:lnTo>
                    <a:pt x="222504" y="304495"/>
                  </a:lnTo>
                  <a:lnTo>
                    <a:pt x="679704" y="304495"/>
                  </a:lnTo>
                  <a:lnTo>
                    <a:pt x="679704" y="246634"/>
                  </a:lnTo>
                  <a:close/>
                </a:path>
                <a:path w="685800" h="307975">
                  <a:moveTo>
                    <a:pt x="682752" y="124714"/>
                  </a:moveTo>
                  <a:lnTo>
                    <a:pt x="460248" y="124714"/>
                  </a:lnTo>
                  <a:lnTo>
                    <a:pt x="460248" y="182575"/>
                  </a:lnTo>
                  <a:lnTo>
                    <a:pt x="682752" y="182575"/>
                  </a:lnTo>
                  <a:lnTo>
                    <a:pt x="682752" y="124714"/>
                  </a:lnTo>
                  <a:close/>
                </a:path>
                <a:path w="685800" h="307975">
                  <a:moveTo>
                    <a:pt x="685774" y="0"/>
                  </a:moveTo>
                  <a:lnTo>
                    <a:pt x="545592" y="0"/>
                  </a:lnTo>
                  <a:lnTo>
                    <a:pt x="545592" y="57861"/>
                  </a:lnTo>
                  <a:lnTo>
                    <a:pt x="685774" y="57861"/>
                  </a:lnTo>
                  <a:lnTo>
                    <a:pt x="685774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95237" y="1195324"/>
          <a:ext cx="8663940" cy="540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380"/>
                <a:gridCol w="8144509"/>
              </a:tblGrid>
              <a:tr h="914400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1.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Чтение</a:t>
                      </a:r>
                      <a:r>
                        <a:rPr dirty="0" sz="1800" spc="-130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dirty="0" sz="1800" spc="1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dirty="0" sz="1800" spc="-7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-1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анализ</a:t>
                      </a:r>
                      <a:r>
                        <a:rPr dirty="0" sz="1800" spc="-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их</a:t>
                      </a:r>
                      <a:r>
                        <a:rPr dirty="0" sz="1800" spc="-3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проблематики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(см.</a:t>
                      </a:r>
                      <a:r>
                        <a:rPr dirty="0" sz="1800" spc="17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сборник</a:t>
                      </a:r>
                      <a:r>
                        <a:rPr dirty="0" sz="1800" spc="19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dirty="0" sz="1800" spc="14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небольшого</a:t>
                      </a:r>
                      <a:r>
                        <a:rPr dirty="0" sz="1800" spc="3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объема</a:t>
                      </a:r>
                      <a:r>
                        <a:rPr dirty="0" sz="1800" spc="18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dirty="0" sz="1800" spc="19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сайте</a:t>
                      </a:r>
                      <a:r>
                        <a:rPr dirty="0" sz="1800" spc="19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ИРО).</a:t>
                      </a:r>
                      <a:r>
                        <a:rPr dirty="0" sz="1800" spc="15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Использование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актуальных</a:t>
                      </a:r>
                      <a:r>
                        <a:rPr dirty="0" sz="1800" spc="-7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читательских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стратегий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5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приемов.</a:t>
                      </a:r>
                      <a:r>
                        <a:rPr dirty="0" sz="1800" spc="-3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Ведение</a:t>
                      </a:r>
                      <a:r>
                        <a:rPr dirty="0" sz="1800" spc="-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«золотых</a:t>
                      </a:r>
                      <a:r>
                        <a:rPr dirty="0" sz="1800" spc="8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3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тетрадей».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657098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DCE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Словарная</a:t>
                      </a:r>
                      <a:r>
                        <a:rPr dirty="0" sz="1800" spc="-7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dirty="0" sz="1800" spc="-4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dirty="0" sz="1800" spc="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ключевыми</a:t>
                      </a:r>
                      <a:r>
                        <a:rPr dirty="0" sz="1800" spc="-8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понятиями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Привлечение</a:t>
                      </a:r>
                      <a:r>
                        <a:rPr dirty="0" sz="1800" spc="5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пословиц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афоризмов</a:t>
                      </a:r>
                      <a:r>
                        <a:rPr dirty="0" sz="1800" spc="-3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dirty="0" sz="1800" spc="-8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отработки</a:t>
                      </a:r>
                      <a:r>
                        <a:rPr dirty="0" sz="1800" spc="114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ключевых</a:t>
                      </a:r>
                      <a:r>
                        <a:rPr dirty="0" sz="1800" spc="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понятий.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DCE2"/>
                    </a:solidFill>
                  </a:tcPr>
                </a:tc>
              </a:tr>
              <a:tr h="381380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Использование</a:t>
                      </a:r>
                      <a:r>
                        <a:rPr dirty="0" sz="1800" spc="-114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тем</a:t>
                      </a:r>
                      <a:r>
                        <a:rPr dirty="0" sz="1800" spc="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прошлых</a:t>
                      </a:r>
                      <a:r>
                        <a:rPr dirty="0" sz="1800" spc="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лет</a:t>
                      </a:r>
                      <a:r>
                        <a:rPr dirty="0" sz="1800" spc="1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dirty="0" sz="1800" spc="-3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проведения</a:t>
                      </a:r>
                      <a:r>
                        <a:rPr dirty="0" sz="1800" spc="15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понятийного</a:t>
                      </a:r>
                      <a:r>
                        <a:rPr dirty="0" sz="1800" spc="9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анализа</a:t>
                      </a:r>
                      <a:r>
                        <a:rPr dirty="0" sz="1800" spc="-1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4.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Создание</a:t>
                      </a:r>
                      <a:r>
                        <a:rPr dirty="0" sz="1800" spc="26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графических</a:t>
                      </a:r>
                      <a:r>
                        <a:rPr dirty="0" sz="1800" spc="24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моделей</a:t>
                      </a:r>
                      <a:r>
                        <a:rPr dirty="0" sz="1800" spc="320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при</a:t>
                      </a:r>
                      <a:r>
                        <a:rPr dirty="0" sz="1800" spc="34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составлении</a:t>
                      </a:r>
                      <a:r>
                        <a:rPr dirty="0" sz="1800" spc="3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плана</a:t>
                      </a:r>
                      <a:r>
                        <a:rPr dirty="0" sz="1800" spc="29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сочинения</a:t>
                      </a:r>
                      <a:r>
                        <a:rPr dirty="0" sz="1800" spc="29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(стратегия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«Фишбоун»,</a:t>
                      </a:r>
                      <a:r>
                        <a:rPr dirty="0" sz="1800" spc="-5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таблицы,</a:t>
                      </a:r>
                      <a:r>
                        <a:rPr dirty="0" sz="1800" spc="-9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кластеры,</a:t>
                      </a:r>
                      <a:r>
                        <a:rPr dirty="0" sz="1800" spc="6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карты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понятий,</a:t>
                      </a:r>
                      <a:r>
                        <a:rPr dirty="0" sz="1800" spc="-5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сравнительные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диаграммы</a:t>
                      </a:r>
                      <a:r>
                        <a:rPr dirty="0" sz="1800" spc="-3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др.)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</a:tr>
              <a:tr h="656971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5.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Написание</a:t>
                      </a:r>
                      <a:r>
                        <a:rPr dirty="0" sz="1800" spc="-2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письменных</a:t>
                      </a:r>
                      <a:r>
                        <a:rPr dirty="0" sz="1800" spc="-80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ответов</a:t>
                      </a:r>
                      <a:r>
                        <a:rPr dirty="0" sz="1800" spc="-9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dirty="0" sz="1800" spc="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структуре</a:t>
                      </a:r>
                      <a:r>
                        <a:rPr dirty="0" sz="1800" spc="-5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«тезис</a:t>
                      </a:r>
                      <a:r>
                        <a:rPr dirty="0" sz="1800" spc="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1800" spc="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dirty="0" sz="1800" spc="35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аргумент»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dirty="0" sz="1800" spc="-4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 i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метапредметном</a:t>
                      </a:r>
                      <a:r>
                        <a:rPr dirty="0" sz="1800" spc="-10" b="1" i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формате.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6.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Составление</a:t>
                      </a:r>
                      <a:r>
                        <a:rPr dirty="0" sz="1800" spc="-6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планов</a:t>
                      </a:r>
                      <a:r>
                        <a:rPr dirty="0" sz="1800" spc="-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сочинений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 написанием</a:t>
                      </a:r>
                      <a:r>
                        <a:rPr dirty="0" sz="1800" spc="-4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отдельных</a:t>
                      </a:r>
                      <a:r>
                        <a:rPr dirty="0" sz="1800" spc="-4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частей.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</a:tr>
              <a:tr h="656996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7.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739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Обучение</a:t>
                      </a:r>
                      <a:r>
                        <a:rPr dirty="0" sz="1800" spc="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навыкам</a:t>
                      </a:r>
                      <a:r>
                        <a:rPr dirty="0" sz="1800" spc="5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редактирования</a:t>
                      </a:r>
                      <a:r>
                        <a:rPr dirty="0" sz="1800" spc="140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(дописать,</a:t>
                      </a:r>
                      <a:r>
                        <a:rPr dirty="0" sz="1800" spc="3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изменить</a:t>
                      </a:r>
                      <a:r>
                        <a:rPr dirty="0" sz="1800" spc="7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часть</a:t>
                      </a:r>
                      <a:r>
                        <a:rPr dirty="0" sz="1800" spc="8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8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др.).</a:t>
                      </a:r>
                      <a:r>
                        <a:rPr dirty="0" sz="1800" spc="1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Неудачно </a:t>
                      </a:r>
                      <a:r>
                        <a:rPr dirty="0" sz="1800" spc="-39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выполненная</a:t>
                      </a:r>
                      <a:r>
                        <a:rPr dirty="0" sz="1800" spc="-8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обязательно</a:t>
                      </a:r>
                      <a:r>
                        <a:rPr dirty="0" sz="1800" spc="9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переписывается.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83493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8.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1697989" algn="l"/>
                          <a:tab pos="2917825" algn="l"/>
                          <a:tab pos="4281170" algn="l"/>
                          <a:tab pos="5503545" algn="l"/>
                          <a:tab pos="6573520" algn="l"/>
                          <a:tab pos="7814945" algn="l"/>
                        </a:tabLst>
                      </a:pP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Отслеживание	</a:t>
                      </a:r>
                      <a:r>
                        <a:rPr dirty="0" sz="1800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динамики	</a:t>
                      </a:r>
                      <a:r>
                        <a:rPr dirty="0" sz="1800" spc="-30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результатов	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написания	</a:t>
                      </a:r>
                      <a:r>
                        <a:rPr dirty="0" sz="1800" spc="-2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итоговых	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сочинений	по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критериям.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4092" y="3220923"/>
            <a:ext cx="761682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>
                <a:solidFill>
                  <a:srgbClr val="344661"/>
                </a:solidFill>
              </a:rPr>
              <a:t>В</a:t>
            </a:r>
            <a:r>
              <a:rPr dirty="0" spc="-25">
                <a:solidFill>
                  <a:srgbClr val="344661"/>
                </a:solidFill>
              </a:rPr>
              <a:t>с</a:t>
            </a:r>
            <a:r>
              <a:rPr dirty="0" spc="-60">
                <a:solidFill>
                  <a:srgbClr val="344661"/>
                </a:solidFill>
              </a:rPr>
              <a:t>е</a:t>
            </a:r>
            <a:r>
              <a:rPr dirty="0">
                <a:solidFill>
                  <a:srgbClr val="344661"/>
                </a:solidFill>
              </a:rPr>
              <a:t>м</a:t>
            </a:r>
            <a:r>
              <a:rPr dirty="0" spc="-50">
                <a:solidFill>
                  <a:srgbClr val="344661"/>
                </a:solidFill>
              </a:rPr>
              <a:t> </a:t>
            </a:r>
            <a:r>
              <a:rPr dirty="0" spc="-40">
                <a:solidFill>
                  <a:srgbClr val="344661"/>
                </a:solidFill>
              </a:rPr>
              <a:t>в</a:t>
            </a:r>
            <a:r>
              <a:rPr dirty="0" spc="-35">
                <a:solidFill>
                  <a:srgbClr val="344661"/>
                </a:solidFill>
              </a:rPr>
              <a:t>ы</a:t>
            </a:r>
            <a:r>
              <a:rPr dirty="0" spc="-40">
                <a:solidFill>
                  <a:srgbClr val="344661"/>
                </a:solidFill>
              </a:rPr>
              <a:t>п</a:t>
            </a:r>
            <a:r>
              <a:rPr dirty="0" spc="-60">
                <a:solidFill>
                  <a:srgbClr val="344661"/>
                </a:solidFill>
              </a:rPr>
              <a:t>у</a:t>
            </a:r>
            <a:r>
              <a:rPr dirty="0" spc="-25">
                <a:solidFill>
                  <a:srgbClr val="344661"/>
                </a:solidFill>
              </a:rPr>
              <a:t>с</a:t>
            </a:r>
            <a:r>
              <a:rPr dirty="0" spc="-40">
                <a:solidFill>
                  <a:srgbClr val="344661"/>
                </a:solidFill>
              </a:rPr>
              <a:t>к</a:t>
            </a:r>
            <a:r>
              <a:rPr dirty="0" spc="-20">
                <a:solidFill>
                  <a:srgbClr val="344661"/>
                </a:solidFill>
              </a:rPr>
              <a:t>ни</a:t>
            </a:r>
            <a:r>
              <a:rPr dirty="0" spc="-60">
                <a:solidFill>
                  <a:srgbClr val="344661"/>
                </a:solidFill>
              </a:rPr>
              <a:t>к</a:t>
            </a:r>
            <a:r>
              <a:rPr dirty="0" spc="-35">
                <a:solidFill>
                  <a:srgbClr val="344661"/>
                </a:solidFill>
              </a:rPr>
              <a:t>а</a:t>
            </a:r>
            <a:r>
              <a:rPr dirty="0">
                <a:solidFill>
                  <a:srgbClr val="344661"/>
                </a:solidFill>
              </a:rPr>
              <a:t>м</a:t>
            </a:r>
            <a:r>
              <a:rPr dirty="0" spc="25">
                <a:solidFill>
                  <a:srgbClr val="344661"/>
                </a:solidFill>
              </a:rPr>
              <a:t> </a:t>
            </a:r>
            <a:r>
              <a:rPr dirty="0" spc="-60">
                <a:solidFill>
                  <a:srgbClr val="344661"/>
                </a:solidFill>
              </a:rPr>
              <a:t>у</a:t>
            </a:r>
            <a:r>
              <a:rPr dirty="0" spc="-25">
                <a:solidFill>
                  <a:srgbClr val="344661"/>
                </a:solidFill>
              </a:rPr>
              <a:t>с</a:t>
            </a:r>
            <a:r>
              <a:rPr dirty="0" spc="-40">
                <a:solidFill>
                  <a:srgbClr val="344661"/>
                </a:solidFill>
              </a:rPr>
              <a:t>п</a:t>
            </a:r>
            <a:r>
              <a:rPr dirty="0" spc="-35">
                <a:solidFill>
                  <a:srgbClr val="344661"/>
                </a:solidFill>
              </a:rPr>
              <a:t>еш</a:t>
            </a:r>
            <a:r>
              <a:rPr dirty="0" spc="-20">
                <a:solidFill>
                  <a:srgbClr val="344661"/>
                </a:solidFill>
              </a:rPr>
              <a:t>н</a:t>
            </a:r>
            <a:r>
              <a:rPr dirty="0" spc="-25">
                <a:solidFill>
                  <a:srgbClr val="344661"/>
                </a:solidFill>
              </a:rPr>
              <a:t>о</a:t>
            </a:r>
            <a:r>
              <a:rPr dirty="0">
                <a:solidFill>
                  <a:srgbClr val="344661"/>
                </a:solidFill>
              </a:rPr>
              <a:t>й</a:t>
            </a:r>
            <a:r>
              <a:rPr dirty="0" spc="-5">
                <a:solidFill>
                  <a:srgbClr val="344661"/>
                </a:solidFill>
              </a:rPr>
              <a:t> </a:t>
            </a:r>
            <a:r>
              <a:rPr dirty="0" spc="-5">
                <a:solidFill>
                  <a:srgbClr val="344661"/>
                </a:solidFill>
              </a:rPr>
              <a:t>сд</a:t>
            </a:r>
            <a:r>
              <a:rPr dirty="0" spc="-15">
                <a:solidFill>
                  <a:srgbClr val="344661"/>
                </a:solidFill>
              </a:rPr>
              <a:t>а</a:t>
            </a:r>
            <a:r>
              <a:rPr dirty="0" spc="-5">
                <a:solidFill>
                  <a:srgbClr val="344661"/>
                </a:solidFill>
              </a:rPr>
              <a:t>ч</a:t>
            </a:r>
            <a:r>
              <a:rPr dirty="0">
                <a:solidFill>
                  <a:srgbClr val="344661"/>
                </a:solidFill>
              </a:rPr>
              <a:t>и</a:t>
            </a:r>
            <a:r>
              <a:rPr dirty="0" spc="-30">
                <a:solidFill>
                  <a:srgbClr val="344661"/>
                </a:solidFill>
              </a:rPr>
              <a:t> </a:t>
            </a:r>
            <a:r>
              <a:rPr dirty="0" spc="-20">
                <a:solidFill>
                  <a:srgbClr val="344661"/>
                </a:solidFill>
              </a:rPr>
              <a:t>и</a:t>
            </a:r>
            <a:r>
              <a:rPr dirty="0" spc="-45">
                <a:solidFill>
                  <a:srgbClr val="344661"/>
                </a:solidFill>
              </a:rPr>
              <a:t>т</a:t>
            </a:r>
            <a:r>
              <a:rPr dirty="0" spc="-20">
                <a:solidFill>
                  <a:srgbClr val="344661"/>
                </a:solidFill>
              </a:rPr>
              <a:t>о</a:t>
            </a:r>
            <a:r>
              <a:rPr dirty="0" spc="-60">
                <a:solidFill>
                  <a:srgbClr val="344661"/>
                </a:solidFill>
              </a:rPr>
              <a:t>г</a:t>
            </a:r>
            <a:r>
              <a:rPr dirty="0" spc="-20">
                <a:solidFill>
                  <a:srgbClr val="344661"/>
                </a:solidFill>
              </a:rPr>
              <a:t>о</a:t>
            </a:r>
            <a:r>
              <a:rPr dirty="0" spc="-35">
                <a:solidFill>
                  <a:srgbClr val="344661"/>
                </a:solidFill>
              </a:rPr>
              <a:t>в</a:t>
            </a:r>
            <a:r>
              <a:rPr dirty="0" spc="-20">
                <a:solidFill>
                  <a:srgbClr val="344661"/>
                </a:solidFill>
              </a:rPr>
              <a:t>о</a:t>
            </a:r>
            <a:r>
              <a:rPr dirty="0" spc="-60">
                <a:solidFill>
                  <a:srgbClr val="344661"/>
                </a:solidFill>
              </a:rPr>
              <a:t>г</a:t>
            </a:r>
            <a:r>
              <a:rPr dirty="0">
                <a:solidFill>
                  <a:srgbClr val="344661"/>
                </a:solidFill>
              </a:rPr>
              <a:t>о</a:t>
            </a:r>
            <a:r>
              <a:rPr dirty="0" spc="-100">
                <a:solidFill>
                  <a:srgbClr val="344661"/>
                </a:solidFill>
              </a:rPr>
              <a:t> </a:t>
            </a:r>
            <a:r>
              <a:rPr dirty="0" spc="-25">
                <a:solidFill>
                  <a:srgbClr val="344661"/>
                </a:solidFill>
              </a:rPr>
              <a:t>со</a:t>
            </a:r>
            <a:r>
              <a:rPr dirty="0" spc="-20">
                <a:solidFill>
                  <a:srgbClr val="344661"/>
                </a:solidFill>
              </a:rPr>
              <a:t>чин</a:t>
            </a:r>
            <a:r>
              <a:rPr dirty="0" spc="-35">
                <a:solidFill>
                  <a:srgbClr val="344661"/>
                </a:solidFill>
              </a:rPr>
              <a:t>е</a:t>
            </a:r>
            <a:r>
              <a:rPr dirty="0" spc="-20">
                <a:solidFill>
                  <a:srgbClr val="344661"/>
                </a:solidFill>
              </a:rPr>
              <a:t>ни</a:t>
            </a:r>
            <a:r>
              <a:rPr dirty="0" spc="-15">
                <a:solidFill>
                  <a:srgbClr val="344661"/>
                </a:solidFill>
              </a:rPr>
              <a:t>я</a:t>
            </a:r>
            <a:r>
              <a:rPr dirty="0">
                <a:solidFill>
                  <a:srgbClr val="344661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925"/>
          </a:xfrm>
          <a:custGeom>
            <a:avLst/>
            <a:gdLst/>
            <a:ahLst/>
            <a:cxnLst/>
            <a:rect l="l" t="t" r="r" b="b"/>
            <a:pathLst>
              <a:path w="9144000" h="1685925">
                <a:moveTo>
                  <a:pt x="9144000" y="0"/>
                </a:moveTo>
                <a:lnTo>
                  <a:pt x="0" y="0"/>
                </a:lnTo>
                <a:lnTo>
                  <a:pt x="0" y="1685416"/>
                </a:lnTo>
                <a:lnTo>
                  <a:pt x="9144000" y="1685416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091" y="201294"/>
            <a:ext cx="8366125" cy="835025"/>
          </a:xfrm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marL="1363345" marR="5080" indent="-1351280">
              <a:lnSpc>
                <a:spcPts val="3000"/>
              </a:lnSpc>
              <a:spcBef>
                <a:spcPts val="505"/>
              </a:spcBef>
              <a:tabLst>
                <a:tab pos="1363345" algn="l"/>
                <a:tab pos="1884680" algn="l"/>
                <a:tab pos="3866515" algn="l"/>
                <a:tab pos="4464050" algn="l"/>
                <a:tab pos="6396990" algn="l"/>
              </a:tabLst>
            </a:pPr>
            <a:r>
              <a:rPr dirty="0" sz="2800" spc="-5"/>
              <a:t>ОБ</a:t>
            </a:r>
            <a:r>
              <a:rPr dirty="0" sz="2800" spc="-30"/>
              <a:t>Щ</a:t>
            </a:r>
            <a:r>
              <a:rPr dirty="0" sz="2800"/>
              <a:t>АЯ</a:t>
            </a:r>
            <a:r>
              <a:rPr dirty="0" sz="2800"/>
              <a:t>	</a:t>
            </a:r>
            <a:r>
              <a:rPr dirty="0" sz="2800" spc="-5"/>
              <a:t>И</a:t>
            </a:r>
            <a:r>
              <a:rPr dirty="0" sz="2800" spc="5"/>
              <a:t>Н</a:t>
            </a:r>
            <a:r>
              <a:rPr dirty="0" sz="2800" spc="15"/>
              <a:t>Ф</a:t>
            </a:r>
            <a:r>
              <a:rPr dirty="0" sz="2800"/>
              <a:t>О</a:t>
            </a:r>
            <a:r>
              <a:rPr dirty="0" sz="2800" spc="-5"/>
              <a:t>РМ</a:t>
            </a:r>
            <a:r>
              <a:rPr dirty="0" sz="2800" spc="5"/>
              <a:t>АЦИЯ</a:t>
            </a:r>
            <a:r>
              <a:rPr dirty="0" sz="2800"/>
              <a:t>	</a:t>
            </a:r>
            <a:r>
              <a:rPr dirty="0" sz="2800"/>
              <a:t>О</a:t>
            </a:r>
            <a:r>
              <a:rPr dirty="0" sz="2800"/>
              <a:t>Б</a:t>
            </a:r>
            <a:r>
              <a:rPr dirty="0" sz="2800"/>
              <a:t>	</a:t>
            </a:r>
            <a:r>
              <a:rPr dirty="0" sz="2800"/>
              <a:t>И</a:t>
            </a:r>
            <a:r>
              <a:rPr dirty="0" sz="2800" spc="-95"/>
              <a:t>Т</a:t>
            </a:r>
            <a:r>
              <a:rPr dirty="0" sz="2800"/>
              <a:t>О</a:t>
            </a:r>
            <a:r>
              <a:rPr dirty="0" sz="2800" spc="-65"/>
              <a:t>Г</a:t>
            </a:r>
            <a:r>
              <a:rPr dirty="0" sz="2800" spc="5"/>
              <a:t>О</a:t>
            </a:r>
            <a:r>
              <a:rPr dirty="0" sz="2800" spc="10"/>
              <a:t>В</a:t>
            </a:r>
            <a:r>
              <a:rPr dirty="0" sz="2800"/>
              <a:t>О</a:t>
            </a:r>
            <a:r>
              <a:rPr dirty="0" sz="2800" spc="5"/>
              <a:t>М</a:t>
            </a:r>
            <a:r>
              <a:rPr dirty="0" sz="2800"/>
              <a:t>	</a:t>
            </a:r>
            <a:r>
              <a:rPr dirty="0" sz="2800" spc="-5"/>
              <a:t>СО</a:t>
            </a:r>
            <a:r>
              <a:rPr dirty="0" sz="2800" spc="5"/>
              <a:t>Ч</a:t>
            </a:r>
            <a:r>
              <a:rPr dirty="0" sz="2800"/>
              <a:t>ИНЕНИИ  </a:t>
            </a:r>
            <a:r>
              <a:rPr dirty="0" sz="2800" spc="5"/>
              <a:t>В	</a:t>
            </a:r>
            <a:r>
              <a:rPr dirty="0" sz="2800" spc="-5"/>
              <a:t>2023-2024	</a:t>
            </a:r>
            <a:r>
              <a:rPr dirty="0" sz="2800"/>
              <a:t>УЧЕБНОМ</a:t>
            </a:r>
            <a:r>
              <a:rPr dirty="0" sz="2800" spc="-60"/>
              <a:t> </a:t>
            </a:r>
            <a:r>
              <a:rPr dirty="0" sz="2800" spc="-70"/>
              <a:t>ГОДУ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385978" y="1939549"/>
            <a:ext cx="8036559" cy="373697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2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000" spc="-70" b="1">
                <a:solidFill>
                  <a:srgbClr val="344661"/>
                </a:solidFill>
                <a:latin typeface="Calibri"/>
                <a:cs typeface="Calibri"/>
              </a:rPr>
              <a:t>Результатом</a:t>
            </a:r>
            <a:r>
              <a:rPr dirty="0" sz="2000" spc="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итогового</a:t>
            </a:r>
            <a:r>
              <a:rPr dirty="0" sz="2000" spc="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сочинения</a:t>
            </a:r>
            <a:r>
              <a:rPr dirty="0" sz="2000" spc="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является</a:t>
            </a:r>
            <a:r>
              <a:rPr dirty="0" sz="2000" spc="1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«зачёт»</a:t>
            </a:r>
            <a:r>
              <a:rPr dirty="0" sz="2000" spc="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(допуск</a:t>
            </a:r>
            <a:r>
              <a:rPr dirty="0" sz="2000" spc="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20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ГИА)</a:t>
            </a:r>
            <a:r>
              <a:rPr dirty="0" sz="2000" spc="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или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190"/>
              </a:spcBef>
            </a:pP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«незачёт».</a:t>
            </a:r>
            <a:endParaRPr sz="2000">
              <a:latin typeface="Calibri"/>
              <a:cs typeface="Calibri"/>
            </a:endParaRPr>
          </a:p>
          <a:p>
            <a:pPr marL="356870" marR="215900" indent="-344805">
              <a:lnSpc>
                <a:spcPct val="109000"/>
              </a:lnSpc>
              <a:spcBef>
                <a:spcPts val="108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Если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выпускник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 получил 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за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итоговое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сочинение </a:t>
            </a:r>
            <a:r>
              <a:rPr dirty="0" sz="2000" spc="-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45" b="1">
                <a:solidFill>
                  <a:srgbClr val="344661"/>
                </a:solidFill>
                <a:latin typeface="Calibri"/>
                <a:cs typeface="Calibri"/>
              </a:rPr>
              <a:t>неудовлетворительный </a:t>
            </a:r>
            <a:r>
              <a:rPr dirty="0" sz="2000" spc="-75" b="1">
                <a:solidFill>
                  <a:srgbClr val="344661"/>
                </a:solidFill>
                <a:latin typeface="Calibri"/>
                <a:cs typeface="Calibri"/>
              </a:rPr>
              <a:t>результат, </a:t>
            </a: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ему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предоставляется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возможность </a:t>
            </a:r>
            <a:r>
              <a:rPr dirty="0" sz="2000" spc="-4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его</a:t>
            </a:r>
            <a:r>
              <a:rPr dirty="0" sz="2000" spc="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пересдать</a:t>
            </a:r>
            <a:r>
              <a:rPr dirty="0" sz="2000" spc="1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2000" spc="-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текущем</a:t>
            </a:r>
            <a:r>
              <a:rPr dirty="0" sz="2000" spc="4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5" b="1">
                <a:solidFill>
                  <a:srgbClr val="344661"/>
                </a:solidFill>
                <a:latin typeface="Calibri"/>
                <a:cs typeface="Calibri"/>
              </a:rPr>
              <a:t>году.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3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000" spc="-10" b="1">
                <a:solidFill>
                  <a:srgbClr val="E65E52"/>
                </a:solidFill>
                <a:latin typeface="Calibri"/>
                <a:cs typeface="Calibri"/>
              </a:rPr>
              <a:t>Основная</a:t>
            </a:r>
            <a:r>
              <a:rPr dirty="0" sz="2000" spc="-3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E65E52"/>
                </a:solidFill>
                <a:latin typeface="Calibri"/>
                <a:cs typeface="Calibri"/>
              </a:rPr>
              <a:t>дата</a:t>
            </a:r>
            <a:r>
              <a:rPr dirty="0" sz="2000" spc="-4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E65E52"/>
                </a:solidFill>
                <a:latin typeface="Calibri"/>
                <a:cs typeface="Calibri"/>
              </a:rPr>
              <a:t>написания:</a:t>
            </a:r>
            <a:r>
              <a:rPr dirty="0" sz="2000" spc="1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06.12.2023</a:t>
            </a:r>
            <a:r>
              <a:rPr dirty="0" sz="2000" spc="-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30" b="1">
                <a:solidFill>
                  <a:srgbClr val="344661"/>
                </a:solidFill>
                <a:latin typeface="Calibri"/>
                <a:cs typeface="Calibri"/>
              </a:rPr>
              <a:t>г.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4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000" spc="-10" b="1">
                <a:solidFill>
                  <a:srgbClr val="E65E52"/>
                </a:solidFill>
                <a:latin typeface="Calibri"/>
                <a:cs typeface="Calibri"/>
              </a:rPr>
              <a:t>Время</a:t>
            </a:r>
            <a:r>
              <a:rPr dirty="0" sz="2000" spc="-30" b="1">
                <a:solidFill>
                  <a:srgbClr val="E65E52"/>
                </a:solidFill>
                <a:latin typeface="Calibri"/>
                <a:cs typeface="Calibri"/>
              </a:rPr>
              <a:t> написания:</a:t>
            </a:r>
            <a:r>
              <a:rPr dirty="0" sz="2000" spc="15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3ч.</a:t>
            </a:r>
            <a:r>
              <a:rPr dirty="0" sz="2000" spc="-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55</a:t>
            </a:r>
            <a:r>
              <a:rPr dirty="0" sz="2000" spc="-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мин.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(235</a:t>
            </a:r>
            <a:r>
              <a:rPr dirty="0" sz="2000" spc="-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мин.)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har char="•"/>
            </a:pP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19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000" spc="-30" b="1">
                <a:solidFill>
                  <a:srgbClr val="E65E52"/>
                </a:solidFill>
                <a:latin typeface="Calibri"/>
                <a:cs typeface="Calibri"/>
              </a:rPr>
              <a:t>Возможность</a:t>
            </a:r>
            <a:r>
              <a:rPr dirty="0" sz="2000" spc="8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E65E52"/>
                </a:solidFill>
                <a:latin typeface="Calibri"/>
                <a:cs typeface="Calibri"/>
              </a:rPr>
              <a:t>пересдачи:</a:t>
            </a:r>
            <a:r>
              <a:rPr dirty="0" sz="2000" spc="-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7</a:t>
            </a:r>
            <a:r>
              <a:rPr dirty="0" sz="2000" spc="25" b="1"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февраля,</a:t>
            </a:r>
            <a:r>
              <a:rPr dirty="0" sz="2000" spc="-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10</a:t>
            </a:r>
            <a:r>
              <a:rPr dirty="0" sz="2000" spc="-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апреля</a:t>
            </a:r>
            <a:r>
              <a:rPr dirty="0" sz="2000" spc="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2024</a:t>
            </a:r>
            <a:r>
              <a:rPr dirty="0" sz="2000" spc="-7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260" b="1">
                <a:solidFill>
                  <a:srgbClr val="344661"/>
                </a:solidFill>
                <a:latin typeface="Calibri"/>
                <a:cs typeface="Calibri"/>
              </a:rPr>
              <a:t>г.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15695"/>
          </a:xfrm>
          <a:custGeom>
            <a:avLst/>
            <a:gdLst/>
            <a:ahLst/>
            <a:cxnLst/>
            <a:rect l="l" t="t" r="r" b="b"/>
            <a:pathLst>
              <a:path w="9144000" h="1115695">
                <a:moveTo>
                  <a:pt x="9144000" y="0"/>
                </a:moveTo>
                <a:lnTo>
                  <a:pt x="0" y="0"/>
                </a:lnTo>
                <a:lnTo>
                  <a:pt x="0" y="1115314"/>
                </a:lnTo>
                <a:lnTo>
                  <a:pt x="9144000" y="111531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3510" y="191262"/>
            <a:ext cx="5640705" cy="621665"/>
          </a:xfrm>
          <a:prstGeom prst="rect"/>
        </p:spPr>
        <p:txBody>
          <a:bodyPr wrap="square" lIns="0" tIns="31750" rIns="0" bIns="0" rtlCol="0" vert="horz">
            <a:spAutoFit/>
          </a:bodyPr>
          <a:lstStyle/>
          <a:p>
            <a:pPr marL="1283970" marR="5080" indent="-1271270">
              <a:lnSpc>
                <a:spcPts val="2300"/>
              </a:lnSpc>
              <a:spcBef>
                <a:spcPts val="250"/>
              </a:spcBef>
            </a:pPr>
            <a:r>
              <a:rPr dirty="0" sz="2000" spc="-15"/>
              <a:t>КРИТЕРИИ</a:t>
            </a:r>
            <a:r>
              <a:rPr dirty="0" sz="2000" spc="385"/>
              <a:t> </a:t>
            </a:r>
            <a:r>
              <a:rPr dirty="0" sz="2000" spc="-30"/>
              <a:t>ОЦЕНИВАНИЯ</a:t>
            </a:r>
            <a:r>
              <a:rPr dirty="0" sz="2000" spc="155"/>
              <a:t> </a:t>
            </a:r>
            <a:r>
              <a:rPr dirty="0" sz="2000" spc="-30"/>
              <a:t>ИТОГОВОГО</a:t>
            </a:r>
            <a:r>
              <a:rPr dirty="0" sz="2000" spc="355"/>
              <a:t> </a:t>
            </a:r>
            <a:r>
              <a:rPr dirty="0" sz="2000" spc="-35"/>
              <a:t>СОЧИНЕНИЯ </a:t>
            </a:r>
            <a:r>
              <a:rPr dirty="0" sz="2000" spc="-434"/>
              <a:t> </a:t>
            </a:r>
            <a:r>
              <a:rPr dirty="0" sz="2000" spc="-5"/>
              <a:t>В</a:t>
            </a:r>
            <a:r>
              <a:rPr dirty="0" sz="2000" spc="-15"/>
              <a:t> </a:t>
            </a:r>
            <a:r>
              <a:rPr dirty="0" sz="2000" spc="-10"/>
              <a:t>2022-2023</a:t>
            </a:r>
            <a:r>
              <a:rPr dirty="0" sz="2000" spc="-95"/>
              <a:t> </a:t>
            </a:r>
            <a:r>
              <a:rPr dirty="0" sz="2000" spc="-35"/>
              <a:t>УЧЕБНОМ</a:t>
            </a:r>
            <a:r>
              <a:rPr dirty="0" sz="2000" spc="105"/>
              <a:t> </a:t>
            </a:r>
            <a:r>
              <a:rPr dirty="0" sz="2000" spc="-25"/>
              <a:t>ГОДУ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1977008" y="1322908"/>
            <a:ext cx="41751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бъ</a:t>
            </a:r>
            <a:r>
              <a:rPr dirty="0" sz="1800" spc="-15" b="1">
                <a:solidFill>
                  <a:srgbClr val="344661"/>
                </a:solidFill>
                <a:latin typeface="Calibri"/>
                <a:cs typeface="Calibri"/>
              </a:rPr>
              <a:t>ё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800" spc="-6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800" spc="-5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40" b="1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800" spc="-3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3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 spc="-3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65" b="1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5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ения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2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dirty="0" sz="1100" spc="-5" b="1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dirty="0" sz="1100" b="1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dirty="0" sz="1100" spc="-8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C00000"/>
                </a:solidFill>
                <a:latin typeface="Calibri"/>
                <a:cs typeface="Calibri"/>
              </a:rPr>
              <a:t>м</a:t>
            </a:r>
            <a:r>
              <a:rPr dirty="0" sz="1100" spc="-5" b="1">
                <a:solidFill>
                  <a:srgbClr val="C00000"/>
                </a:solidFill>
                <a:latin typeface="Calibri"/>
                <a:cs typeface="Calibri"/>
              </a:rPr>
              <a:t>ене</a:t>
            </a:r>
            <a:r>
              <a:rPr dirty="0" sz="1100" b="1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dirty="0" sz="1100" spc="-8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C00000"/>
                </a:solidFill>
                <a:latin typeface="Calibri"/>
                <a:cs typeface="Calibri"/>
              </a:rPr>
              <a:t>25</a:t>
            </a:r>
            <a:r>
              <a:rPr dirty="0" sz="1100" b="1">
                <a:solidFill>
                  <a:srgbClr val="C00000"/>
                </a:solidFill>
                <a:latin typeface="Calibri"/>
                <a:cs typeface="Calibri"/>
              </a:rPr>
              <a:t>0</a:t>
            </a:r>
            <a:r>
              <a:rPr dirty="0" sz="1100" spc="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15" b="1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dirty="0" sz="1400" spc="5" b="1">
                <a:solidFill>
                  <a:srgbClr val="C00000"/>
                </a:solidFill>
                <a:latin typeface="Calibri"/>
                <a:cs typeface="Calibri"/>
              </a:rPr>
              <a:t>л</a:t>
            </a:r>
            <a:r>
              <a:rPr dirty="0" sz="1400" spc="-10" b="1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2861" y="1716026"/>
          <a:ext cx="9157335" cy="1906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5295"/>
                <a:gridCol w="7395845"/>
              </a:tblGrid>
              <a:tr h="49085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20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Требование</a:t>
                      </a:r>
                      <a:r>
                        <a:rPr dirty="0" sz="2000" spc="-6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solidFill>
                      <a:srgbClr val="E65E52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800" spc="-3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Самостоятельность</a:t>
                      </a:r>
                      <a:r>
                        <a:rPr dirty="0" sz="1800" spc="10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написания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3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итогового</a:t>
                      </a:r>
                      <a:r>
                        <a:rPr dirty="0" sz="1800" spc="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сочинения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T w="38100">
                      <a:solidFill>
                        <a:srgbClr val="E6E6E6"/>
                      </a:solidFill>
                      <a:prstDash val="solid"/>
                    </a:lnT>
                    <a:lnB w="38100">
                      <a:solidFill>
                        <a:srgbClr val="E6E6E6"/>
                      </a:solidFill>
                      <a:prstDash val="solid"/>
                    </a:lnB>
                  </a:tcPr>
                </a:tc>
              </a:tr>
              <a:tr h="458597">
                <a:tc rowSpan="2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2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dirty="0" sz="2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20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20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dirty="0" sz="2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2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20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dirty="0" sz="2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dirty="0" sz="2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dirty="0" sz="20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20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20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dirty="0" sz="2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20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20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dirty="0" sz="20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65E52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Соответствие</a:t>
                      </a:r>
                      <a:r>
                        <a:rPr dirty="0" sz="1800" spc="-4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теме</a:t>
                      </a:r>
                      <a:r>
                        <a:rPr dirty="0" sz="1800" spc="-8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(ориентация</a:t>
                      </a:r>
                      <a:r>
                        <a:rPr dirty="0" sz="1200" spc="-5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dirty="0" sz="1200" spc="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тему,</a:t>
                      </a:r>
                      <a:r>
                        <a:rPr dirty="0" sz="1200" spc="-10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200" spc="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dirty="0" sz="1200" spc="-4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направление!)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T w="38100">
                      <a:solidFill>
                        <a:srgbClr val="E6E6E6"/>
                      </a:solidFill>
                      <a:prstDash val="solid"/>
                    </a:lnT>
                    <a:lnB w="38100">
                      <a:solidFill>
                        <a:srgbClr val="E6E6E6"/>
                      </a:solidFill>
                      <a:prstDash val="solid"/>
                    </a:lnB>
                  </a:tcPr>
                </a:tc>
              </a:tr>
              <a:tr h="4831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159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65E5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800" spc="-1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1800" spc="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гу</a:t>
                      </a:r>
                      <a:r>
                        <a:rPr dirty="0" sz="1800" spc="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нт</a:t>
                      </a:r>
                      <a:r>
                        <a:rPr dirty="0" sz="1800" spc="-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ц</a:t>
                      </a:r>
                      <a:r>
                        <a:rPr dirty="0" sz="1800" spc="-2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800" spc="-13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1800" spc="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dirty="0" sz="1800" spc="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ч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dirty="0" sz="1800" spc="-1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-1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3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-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-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1800" spc="-2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800" spc="-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dirty="0" sz="1800" spc="-1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dirty="0" sz="1800" spc="-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1800" spc="-2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dirty="0" sz="1800" spc="-3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dirty="0" sz="1800" spc="-1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dirty="0" sz="1800" spc="4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800" spc="-1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228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(достаточно</a:t>
                      </a:r>
                      <a:r>
                        <a:rPr dirty="0" sz="1200" spc="-9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6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литературного</a:t>
                      </a:r>
                      <a:r>
                        <a:rPr dirty="0" sz="1200" spc="23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источника</a:t>
                      </a:r>
                      <a:r>
                        <a:rPr dirty="0" sz="1200" spc="-4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200" spc="5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многообразие</a:t>
                      </a:r>
                      <a:r>
                        <a:rPr dirty="0" sz="1200" spc="-12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жанрово-стилевой</a:t>
                      </a:r>
                      <a:r>
                        <a:rPr dirty="0" sz="1200" spc="-4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принадлежности</a:t>
                      </a:r>
                      <a:r>
                        <a:rPr dirty="0" sz="1200" spc="-14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текстов)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228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Ко</a:t>
                      </a:r>
                      <a:r>
                        <a:rPr dirty="0" sz="1800" spc="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зи</a:t>
                      </a:r>
                      <a:r>
                        <a:rPr dirty="0" sz="1800" spc="-2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ц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ия</a:t>
                      </a:r>
                      <a:r>
                        <a:rPr dirty="0" sz="1800" spc="-14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3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ло</a:t>
                      </a:r>
                      <a:r>
                        <a:rPr dirty="0" sz="1800" spc="-1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-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 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сс</a:t>
                      </a:r>
                      <a:r>
                        <a:rPr dirty="0" sz="1800" spc="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ж</a:t>
                      </a:r>
                      <a:r>
                        <a:rPr dirty="0" sz="1800" spc="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7945">
                    <a:lnT w="38100">
                      <a:solidFill>
                        <a:srgbClr val="E6E6E6"/>
                      </a:solidFill>
                      <a:prstDash val="solid"/>
                    </a:lnT>
                  </a:tcPr>
                </a:tc>
              </a:tr>
              <a:tr h="45554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Критерий</a:t>
                      </a:r>
                      <a:r>
                        <a:rPr dirty="0" sz="2000" spc="-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4064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344661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945">
                    <a:lnT w="38100">
                      <a:solidFill>
                        <a:srgbClr val="E6E6E6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973960" y="3721354"/>
            <a:ext cx="27063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че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ст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во</a:t>
            </a:r>
            <a:r>
              <a:rPr dirty="0" sz="1800" spc="-1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ь</a:t>
            </a:r>
            <a:r>
              <a:rPr dirty="0" sz="1800" spc="1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нн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й</a:t>
            </a:r>
            <a:r>
              <a:rPr dirty="0" sz="1800" spc="-9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spc="10" b="1">
                <a:solidFill>
                  <a:srgbClr val="344661"/>
                </a:solidFill>
                <a:latin typeface="Calibri"/>
                <a:cs typeface="Calibri"/>
              </a:rPr>
              <a:t>чи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960" y="3688079"/>
            <a:ext cx="1710055" cy="466725"/>
          </a:xfrm>
          <a:custGeom>
            <a:avLst/>
            <a:gdLst/>
            <a:ahLst/>
            <a:cxnLst/>
            <a:rect l="l" t="t" r="r" b="b"/>
            <a:pathLst>
              <a:path w="1710055" h="466725">
                <a:moveTo>
                  <a:pt x="1709927" y="0"/>
                </a:moveTo>
                <a:lnTo>
                  <a:pt x="0" y="0"/>
                </a:lnTo>
                <a:lnTo>
                  <a:pt x="0" y="466344"/>
                </a:lnTo>
                <a:lnTo>
                  <a:pt x="1709927" y="466344"/>
                </a:lnTo>
                <a:lnTo>
                  <a:pt x="1709927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5315" y="3693921"/>
            <a:ext cx="124841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25" b="1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dirty="0" sz="2000" spc="-35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2000" spc="-65" b="1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dirty="0" sz="2000" spc="-25" b="1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dirty="0" sz="2000" spc="-35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dirty="0" sz="20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0057" y="4190492"/>
            <a:ext cx="12331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 b="1">
                <a:solidFill>
                  <a:srgbClr val="344661"/>
                </a:solidFill>
                <a:latin typeface="Calibri"/>
                <a:cs typeface="Calibri"/>
              </a:rPr>
              <a:t>Грамотность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960" y="4151376"/>
            <a:ext cx="1710055" cy="433070"/>
          </a:xfrm>
          <a:custGeom>
            <a:avLst/>
            <a:gdLst/>
            <a:ahLst/>
            <a:cxnLst/>
            <a:rect l="l" t="t" r="r" b="b"/>
            <a:pathLst>
              <a:path w="1710055" h="433070">
                <a:moveTo>
                  <a:pt x="1709927" y="0"/>
                </a:moveTo>
                <a:lnTo>
                  <a:pt x="0" y="0"/>
                </a:lnTo>
                <a:lnTo>
                  <a:pt x="0" y="432816"/>
                </a:lnTo>
                <a:lnTo>
                  <a:pt x="1709927" y="432816"/>
                </a:lnTo>
                <a:lnTo>
                  <a:pt x="1709927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1412" y="4159453"/>
            <a:ext cx="125793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2000" spc="-65" b="1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dirty="0" sz="2000" spc="-40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dirty="0" sz="20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28800" y="4111766"/>
            <a:ext cx="7315200" cy="33655"/>
          </a:xfrm>
          <a:custGeom>
            <a:avLst/>
            <a:gdLst/>
            <a:ahLst/>
            <a:cxnLst/>
            <a:rect l="l" t="t" r="r" b="b"/>
            <a:pathLst>
              <a:path w="7315200" h="33654">
                <a:moveTo>
                  <a:pt x="7314692" y="0"/>
                </a:moveTo>
                <a:lnTo>
                  <a:pt x="0" y="0"/>
                </a:lnTo>
                <a:lnTo>
                  <a:pt x="0" y="33387"/>
                </a:lnTo>
                <a:lnTo>
                  <a:pt x="7314692" y="33387"/>
                </a:lnTo>
                <a:lnTo>
                  <a:pt x="7314692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34895" y="3642358"/>
            <a:ext cx="7308850" cy="33655"/>
          </a:xfrm>
          <a:custGeom>
            <a:avLst/>
            <a:gdLst/>
            <a:ahLst/>
            <a:cxnLst/>
            <a:rect l="l" t="t" r="r" b="b"/>
            <a:pathLst>
              <a:path w="7308850" h="33654">
                <a:moveTo>
                  <a:pt x="7308850" y="0"/>
                </a:moveTo>
                <a:lnTo>
                  <a:pt x="0" y="0"/>
                </a:lnTo>
                <a:lnTo>
                  <a:pt x="0" y="33402"/>
                </a:lnTo>
                <a:lnTo>
                  <a:pt x="7308850" y="33402"/>
                </a:lnTo>
                <a:lnTo>
                  <a:pt x="730885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960" y="4669535"/>
            <a:ext cx="4511040" cy="1975485"/>
          </a:xfrm>
          <a:custGeom>
            <a:avLst/>
            <a:gdLst/>
            <a:ahLst/>
            <a:cxnLst/>
            <a:rect l="l" t="t" r="r" b="b"/>
            <a:pathLst>
              <a:path w="4511040" h="1975484">
                <a:moveTo>
                  <a:pt x="4511040" y="0"/>
                </a:moveTo>
                <a:lnTo>
                  <a:pt x="0" y="0"/>
                </a:lnTo>
                <a:lnTo>
                  <a:pt x="0" y="1975104"/>
                </a:lnTo>
                <a:lnTo>
                  <a:pt x="4511040" y="1975104"/>
                </a:lnTo>
                <a:lnTo>
                  <a:pt x="4511040" y="0"/>
                </a:lnTo>
                <a:close/>
              </a:path>
            </a:pathLst>
          </a:custGeom>
          <a:solidFill>
            <a:srgbClr val="F7CC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28091" y="4735448"/>
            <a:ext cx="4177665" cy="177165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 marR="323215">
              <a:lnSpc>
                <a:spcPts val="1510"/>
              </a:lnSpc>
              <a:spcBef>
                <a:spcPts val="280"/>
              </a:spcBef>
            </a:pP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К </a:t>
            </a:r>
            <a:r>
              <a:rPr dirty="0" sz="1400" spc="-30" b="1">
                <a:solidFill>
                  <a:srgbClr val="344661"/>
                </a:solidFill>
                <a:latin typeface="Calibri"/>
                <a:cs typeface="Calibri"/>
              </a:rPr>
              <a:t>проверке </a:t>
            </a:r>
            <a:r>
              <a:rPr dirty="0" sz="1400" spc="-10" b="1">
                <a:solidFill>
                  <a:srgbClr val="344661"/>
                </a:solidFill>
                <a:latin typeface="Calibri"/>
                <a:cs typeface="Calibri"/>
              </a:rPr>
              <a:t>по </a:t>
            </a:r>
            <a:r>
              <a:rPr dirty="0" sz="1400" spc="-30" b="1">
                <a:solidFill>
                  <a:srgbClr val="344661"/>
                </a:solidFill>
                <a:latin typeface="Calibri"/>
                <a:cs typeface="Calibri"/>
              </a:rPr>
              <a:t>критериям </a:t>
            </a:r>
            <a:r>
              <a:rPr dirty="0" sz="1400" spc="-35" b="1">
                <a:solidFill>
                  <a:srgbClr val="344661"/>
                </a:solidFill>
                <a:latin typeface="Calibri"/>
                <a:cs typeface="Calibri"/>
              </a:rPr>
              <a:t>допускаются</a:t>
            </a:r>
            <a:r>
              <a:rPr dirty="0" sz="1400" spc="-30" b="1">
                <a:solidFill>
                  <a:srgbClr val="344661"/>
                </a:solidFill>
                <a:latin typeface="Calibri"/>
                <a:cs typeface="Calibri"/>
              </a:rPr>
              <a:t> сочинения, </a:t>
            </a:r>
            <a:r>
              <a:rPr dirty="0" sz="1400" spc="-30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0" b="1">
                <a:solidFill>
                  <a:srgbClr val="344661"/>
                </a:solidFill>
                <a:latin typeface="Calibri"/>
                <a:cs typeface="Calibri"/>
              </a:rPr>
              <a:t>соответствующие</a:t>
            </a:r>
            <a:r>
              <a:rPr dirty="0" sz="1400" spc="-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5" b="1">
                <a:solidFill>
                  <a:srgbClr val="344661"/>
                </a:solidFill>
                <a:latin typeface="Calibri"/>
                <a:cs typeface="Calibri"/>
              </a:rPr>
              <a:t>требованиям 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1</a:t>
            </a:r>
            <a:r>
              <a:rPr dirty="0" sz="14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40" b="1">
                <a:solidFill>
                  <a:srgbClr val="344661"/>
                </a:solidFill>
                <a:latin typeface="Calibri"/>
                <a:cs typeface="Calibri"/>
              </a:rPr>
              <a:t>2.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80"/>
              </a:lnSpc>
            </a:pPr>
            <a:r>
              <a:rPr dirty="0" sz="1400" spc="-25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400" spc="-35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400" spc="-4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2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400" spc="-35" b="1">
                <a:solidFill>
                  <a:srgbClr val="344661"/>
                </a:solidFill>
                <a:latin typeface="Calibri"/>
                <a:cs typeface="Calibri"/>
              </a:rPr>
              <a:t>ер</a:t>
            </a:r>
            <a:r>
              <a:rPr dirty="0" sz="1400" spc="-4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3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1</a:t>
            </a:r>
            <a:r>
              <a:rPr dirty="0" sz="1400" spc="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2</a:t>
            </a:r>
            <a:r>
              <a:rPr dirty="0" sz="14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400" b="1">
                <a:solidFill>
                  <a:srgbClr val="344661"/>
                </a:solidFill>
                <a:latin typeface="Calibri"/>
                <a:cs typeface="Calibri"/>
              </a:rPr>
              <a:t>вл</a:t>
            </a:r>
            <a:r>
              <a:rPr dirty="0" sz="1400" spc="-10" b="1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400" b="1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400" spc="-2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400" spc="-15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400" spc="-1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5" b="1">
                <a:solidFill>
                  <a:srgbClr val="344661"/>
                </a:solidFill>
                <a:latin typeface="Calibri"/>
                <a:cs typeface="Calibri"/>
              </a:rPr>
              <a:t>ос</a:t>
            </a:r>
            <a:r>
              <a:rPr dirty="0" sz="1400" spc="-2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400" spc="-3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-20" b="1">
                <a:solidFill>
                  <a:srgbClr val="344661"/>
                </a:solidFill>
                <a:latin typeface="Calibri"/>
                <a:cs typeface="Calibri"/>
              </a:rPr>
              <a:t>вн</a:t>
            </a:r>
            <a:r>
              <a:rPr dirty="0" sz="1400" spc="-40" b="1">
                <a:solidFill>
                  <a:srgbClr val="344661"/>
                </a:solidFill>
                <a:latin typeface="Calibri"/>
                <a:cs typeface="Calibri"/>
              </a:rPr>
              <a:t>ым</a:t>
            </a:r>
            <a:r>
              <a:rPr dirty="0" sz="1400" spc="-1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90900"/>
              </a:lnSpc>
              <a:spcBef>
                <a:spcPts val="110"/>
              </a:spcBef>
            </a:pP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Для</a:t>
            </a:r>
            <a:r>
              <a:rPr dirty="0" sz="1400" spc="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35" b="1">
                <a:solidFill>
                  <a:srgbClr val="C00000"/>
                </a:solidFill>
                <a:latin typeface="Calibri"/>
                <a:cs typeface="Calibri"/>
              </a:rPr>
              <a:t>получения</a:t>
            </a:r>
            <a:r>
              <a:rPr dirty="0" sz="1400" spc="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C00000"/>
                </a:solidFill>
                <a:latin typeface="Calibri"/>
                <a:cs typeface="Calibri"/>
              </a:rPr>
              <a:t>«зачёта»</a:t>
            </a:r>
            <a:r>
              <a:rPr dirty="0" sz="1400" spc="-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за</a:t>
            </a:r>
            <a:r>
              <a:rPr dirty="0" sz="1400" spc="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30" b="1">
                <a:solidFill>
                  <a:srgbClr val="C00000"/>
                </a:solidFill>
                <a:latin typeface="Calibri"/>
                <a:cs typeface="Calibri"/>
              </a:rPr>
              <a:t>итоговое</a:t>
            </a:r>
            <a:r>
              <a:rPr dirty="0" sz="1400" spc="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35" b="1">
                <a:solidFill>
                  <a:srgbClr val="C00000"/>
                </a:solidFill>
                <a:latin typeface="Calibri"/>
                <a:cs typeface="Calibri"/>
              </a:rPr>
              <a:t>сочинение </a:t>
            </a:r>
            <a:r>
              <a:rPr dirty="0" sz="1400" spc="-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необходимо</a:t>
            </a:r>
            <a:r>
              <a:rPr dirty="0" sz="14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получить 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«зачёт» 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по </a:t>
            </a:r>
            <a:r>
              <a:rPr dirty="0" sz="1400" spc="-35">
                <a:solidFill>
                  <a:srgbClr val="344661"/>
                </a:solidFill>
                <a:latin typeface="Calibri"/>
                <a:cs typeface="Calibri"/>
              </a:rPr>
              <a:t>критериям 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1 и 2 </a:t>
            </a:r>
            <a:r>
              <a:rPr dirty="0" sz="14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(выставление</a:t>
            </a:r>
            <a:r>
              <a:rPr dirty="0" sz="14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«незачета»</a:t>
            </a:r>
            <a:r>
              <a:rPr dirty="0" sz="1400" spc="-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4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5">
                <a:solidFill>
                  <a:srgbClr val="344661"/>
                </a:solidFill>
                <a:latin typeface="Calibri"/>
                <a:cs typeface="Calibri"/>
              </a:rPr>
              <a:t>одному</a:t>
            </a:r>
            <a:r>
              <a:rPr dirty="0" sz="14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из</a:t>
            </a:r>
            <a:r>
              <a:rPr dirty="0" sz="14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этих</a:t>
            </a:r>
            <a:r>
              <a:rPr dirty="0" sz="1400" spc="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критериев </a:t>
            </a:r>
            <a:r>
              <a:rPr dirty="0" sz="1400" spc="-25">
                <a:solidFill>
                  <a:srgbClr val="344661"/>
                </a:solidFill>
                <a:latin typeface="Calibri"/>
                <a:cs typeface="Calibri"/>
              </a:rPr>
              <a:t> автоматически</a:t>
            </a:r>
            <a:r>
              <a:rPr dirty="0" sz="1400" spc="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5">
                <a:solidFill>
                  <a:srgbClr val="344661"/>
                </a:solidFill>
                <a:latin typeface="Calibri"/>
                <a:cs typeface="Calibri"/>
              </a:rPr>
              <a:t>ведет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 к</a:t>
            </a:r>
            <a:r>
              <a:rPr dirty="0" sz="14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«незачёту»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44661"/>
                </a:solidFill>
                <a:latin typeface="Calibri"/>
                <a:cs typeface="Calibri"/>
              </a:rPr>
              <a:t>за</a:t>
            </a:r>
            <a:r>
              <a:rPr dirty="0" sz="1400" spc="-25">
                <a:solidFill>
                  <a:srgbClr val="344661"/>
                </a:solidFill>
                <a:latin typeface="Calibri"/>
                <a:cs typeface="Calibri"/>
              </a:rPr>
              <a:t> работу</a:t>
            </a:r>
            <a:r>
              <a:rPr dirty="0" sz="14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целом),</a:t>
            </a:r>
            <a:r>
              <a:rPr dirty="0" sz="14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а </a:t>
            </a:r>
            <a:r>
              <a:rPr dirty="0" sz="1400" spc="-30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4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400" spc="-2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400" spc="-60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400" spc="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6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400" spc="-2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-35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400" spc="-4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-2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6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400" spc="-5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400" spc="-2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ь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1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44661"/>
                </a:solidFill>
                <a:latin typeface="Calibri"/>
                <a:cs typeface="Calibri"/>
              </a:rPr>
              <a:t>«</a:t>
            </a:r>
            <a:r>
              <a:rPr dirty="0" sz="1400" spc="5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ё</a:t>
            </a:r>
            <a:r>
              <a:rPr dirty="0" sz="1400" spc="-1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»</a:t>
            </a:r>
            <a:r>
              <a:rPr dirty="0" sz="14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7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400" spc="-2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4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400" spc="-4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х  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критериев.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45152" y="4669535"/>
            <a:ext cx="4438015" cy="1962785"/>
          </a:xfrm>
          <a:custGeom>
            <a:avLst/>
            <a:gdLst/>
            <a:ahLst/>
            <a:cxnLst/>
            <a:rect l="l" t="t" r="r" b="b"/>
            <a:pathLst>
              <a:path w="4438015" h="1962784">
                <a:moveTo>
                  <a:pt x="4437634" y="0"/>
                </a:moveTo>
                <a:lnTo>
                  <a:pt x="0" y="0"/>
                </a:lnTo>
                <a:lnTo>
                  <a:pt x="0" y="1962531"/>
                </a:lnTo>
                <a:lnTo>
                  <a:pt x="4437634" y="1962531"/>
                </a:lnTo>
                <a:lnTo>
                  <a:pt x="4437634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814442" y="4677613"/>
            <a:ext cx="4026535" cy="1865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540">
              <a:lnSpc>
                <a:spcPct val="100099"/>
              </a:lnSpc>
              <a:spcBef>
                <a:spcPts val="95"/>
              </a:spcBef>
            </a:pP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350" spc="-15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ст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50" spc="-1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ки</a:t>
            </a:r>
            <a:r>
              <a:rPr dirty="0" sz="1350" spc="-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4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50" spc="-5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65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3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65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5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10">
                <a:solidFill>
                  <a:srgbClr val="344661"/>
                </a:solidFill>
                <a:latin typeface="Calibri"/>
                <a:cs typeface="Calibri"/>
              </a:rPr>
              <a:t>чи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нения</a:t>
            </a:r>
            <a:r>
              <a:rPr dirty="0" sz="135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1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35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15">
                <a:solidFill>
                  <a:srgbClr val="344661"/>
                </a:solidFill>
                <a:latin typeface="Calibri"/>
                <a:cs typeface="Calibri"/>
              </a:rPr>
              <a:t>гу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5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350" spc="-1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ен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50" spc="-1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ат</a:t>
            </a:r>
            <a:r>
              <a:rPr dirty="0" sz="1350" spc="-15">
                <a:solidFill>
                  <a:srgbClr val="344661"/>
                </a:solidFill>
                <a:latin typeface="Calibri"/>
                <a:cs typeface="Calibri"/>
              </a:rPr>
              <a:t>ь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я  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на требования </a:t>
            </a:r>
            <a:r>
              <a:rPr dirty="0" sz="1350" b="1">
                <a:solidFill>
                  <a:srgbClr val="344661"/>
                </a:solidFill>
                <a:latin typeface="Calibri"/>
                <a:cs typeface="Calibri"/>
              </a:rPr>
              <a:t>не </a:t>
            </a:r>
            <a:r>
              <a:rPr dirty="0" sz="1350" spc="-35" b="1">
                <a:solidFill>
                  <a:srgbClr val="344661"/>
                </a:solidFill>
                <a:latin typeface="Calibri"/>
                <a:cs typeface="Calibri"/>
              </a:rPr>
              <a:t>только школьных </a:t>
            </a:r>
            <a:r>
              <a:rPr dirty="0" sz="1350" spc="-10" b="1">
                <a:solidFill>
                  <a:srgbClr val="344661"/>
                </a:solidFill>
                <a:latin typeface="Calibri"/>
                <a:cs typeface="Calibri"/>
              </a:rPr>
              <a:t>критериев, </a:t>
            </a:r>
            <a:r>
              <a:rPr dirty="0" sz="1350" b="1">
                <a:solidFill>
                  <a:srgbClr val="344661"/>
                </a:solidFill>
                <a:latin typeface="Calibri"/>
                <a:cs typeface="Calibri"/>
              </a:rPr>
              <a:t>но </a:t>
            </a:r>
            <a:r>
              <a:rPr dirty="0" sz="1350" spc="-5" b="1">
                <a:solidFill>
                  <a:srgbClr val="344661"/>
                </a:solidFill>
                <a:latin typeface="Calibri"/>
                <a:cs typeface="Calibri"/>
              </a:rPr>
              <a:t>и </a:t>
            </a:r>
            <a:r>
              <a:rPr dirty="0" sz="13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5" b="1">
                <a:solidFill>
                  <a:srgbClr val="344661"/>
                </a:solidFill>
                <a:latin typeface="Calibri"/>
                <a:cs typeface="Calibri"/>
              </a:rPr>
              <a:t>вузовских.</a:t>
            </a:r>
            <a:endParaRPr sz="1350">
              <a:latin typeface="Calibri"/>
              <a:cs typeface="Calibri"/>
            </a:endParaRPr>
          </a:p>
          <a:p>
            <a:pPr marL="15240">
              <a:lnSpc>
                <a:spcPts val="1580"/>
              </a:lnSpc>
            </a:pPr>
            <a:r>
              <a:rPr dirty="0" sz="1350" spc="-40" b="1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dirty="0" sz="1350" spc="-10" b="1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dirty="0" sz="1350" spc="-30" b="1">
                <a:solidFill>
                  <a:srgbClr val="C00000"/>
                </a:solidFill>
                <a:latin typeface="Calibri"/>
                <a:cs typeface="Calibri"/>
              </a:rPr>
              <a:t>з</a:t>
            </a:r>
            <a:r>
              <a:rPr dirty="0" sz="1350" spc="-10" b="1">
                <a:solidFill>
                  <a:srgbClr val="C00000"/>
                </a:solidFill>
                <a:latin typeface="Calibri"/>
                <a:cs typeface="Calibri"/>
              </a:rPr>
              <a:t>м</a:t>
            </a:r>
            <a:r>
              <a:rPr dirty="0" sz="1350" spc="-60" b="1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dirty="0" sz="1350" spc="-40" b="1">
                <a:solidFill>
                  <a:srgbClr val="C00000"/>
                </a:solidFill>
                <a:latin typeface="Calibri"/>
                <a:cs typeface="Calibri"/>
              </a:rPr>
              <a:t>ж</a:t>
            </a:r>
            <a:r>
              <a:rPr dirty="0" sz="1350" spc="5" b="1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dirty="0" sz="1350" spc="-30" b="1">
                <a:solidFill>
                  <a:srgbClr val="C00000"/>
                </a:solidFill>
                <a:latin typeface="Calibri"/>
                <a:cs typeface="Calibri"/>
              </a:rPr>
              <a:t>ы</a:t>
            </a:r>
            <a:r>
              <a:rPr dirty="0" sz="1350" spc="-5" b="1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dirty="0" sz="1350" spc="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350" spc="-5" b="1">
                <a:solidFill>
                  <a:srgbClr val="C00000"/>
                </a:solidFill>
                <a:latin typeface="Calibri"/>
                <a:cs typeface="Calibri"/>
              </a:rPr>
              <a:t>тр</a:t>
            </a:r>
            <a:r>
              <a:rPr dirty="0" sz="1350" spc="-15" b="1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dirty="0" sz="1350" spc="-30" b="1">
                <a:solidFill>
                  <a:srgbClr val="C00000"/>
                </a:solidFill>
                <a:latin typeface="Calibri"/>
                <a:cs typeface="Calibri"/>
              </a:rPr>
              <a:t>б</a:t>
            </a:r>
            <a:r>
              <a:rPr dirty="0" sz="1350" spc="-10" b="1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dirty="0" sz="1350" spc="-25" b="1">
                <a:solidFill>
                  <a:srgbClr val="C00000"/>
                </a:solidFill>
                <a:latin typeface="Calibri"/>
                <a:cs typeface="Calibri"/>
              </a:rPr>
              <a:t>ва</a:t>
            </a:r>
            <a:r>
              <a:rPr dirty="0" sz="1350" spc="5" b="1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dirty="0" sz="1350" spc="-15" b="1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dirty="0" sz="1350" spc="-5" b="1">
                <a:solidFill>
                  <a:srgbClr val="C00000"/>
                </a:solidFill>
                <a:latin typeface="Calibri"/>
                <a:cs typeface="Calibri"/>
              </a:rPr>
              <a:t>я</a:t>
            </a:r>
            <a:r>
              <a:rPr dirty="0" sz="1350" spc="-114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350" spc="-25" b="1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dirty="0" sz="1350" b="1">
                <a:solidFill>
                  <a:srgbClr val="C00000"/>
                </a:solidFill>
                <a:latin typeface="Calibri"/>
                <a:cs typeface="Calibri"/>
              </a:rPr>
              <a:t>у</a:t>
            </a:r>
            <a:r>
              <a:rPr dirty="0" sz="1350" spc="-5" b="1">
                <a:solidFill>
                  <a:srgbClr val="C00000"/>
                </a:solidFill>
                <a:latin typeface="Calibri"/>
                <a:cs typeface="Calibri"/>
              </a:rPr>
              <a:t>з</a:t>
            </a:r>
            <a:r>
              <a:rPr dirty="0" sz="1350" b="1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dirty="0" sz="1350" spc="-5" b="1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endParaRPr sz="1350">
              <a:latin typeface="Calibri"/>
              <a:cs typeface="Calibri"/>
            </a:endParaRPr>
          </a:p>
          <a:p>
            <a:pPr marL="100965" indent="-88900">
              <a:lnSpc>
                <a:spcPts val="1610"/>
              </a:lnSpc>
              <a:buChar char="-"/>
              <a:tabLst>
                <a:tab pos="101600" algn="l"/>
              </a:tabLst>
            </a:pPr>
            <a:r>
              <a:rPr dirty="0" sz="135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бъем</a:t>
            </a:r>
            <a:r>
              <a:rPr dirty="0" sz="135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35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50" spc="-1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40">
                <a:solidFill>
                  <a:srgbClr val="344661"/>
                </a:solidFill>
                <a:latin typeface="Calibri"/>
                <a:cs typeface="Calibri"/>
              </a:rPr>
              <a:t>35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0</a:t>
            </a:r>
            <a:r>
              <a:rPr dirty="0" sz="1350" spc="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сл</a:t>
            </a:r>
            <a:r>
              <a:rPr dirty="0" sz="135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endParaRPr sz="1350">
              <a:latin typeface="Calibri"/>
              <a:cs typeface="Calibri"/>
            </a:endParaRPr>
          </a:p>
          <a:p>
            <a:pPr marL="12700" marR="158750">
              <a:lnSpc>
                <a:spcPct val="98600"/>
              </a:lnSpc>
              <a:spcBef>
                <a:spcPts val="15"/>
              </a:spcBef>
              <a:buChar char="-"/>
              <a:tabLst>
                <a:tab pos="104139" algn="l"/>
              </a:tabLst>
            </a:pP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опора не </a:t>
            </a:r>
            <a:r>
              <a:rPr dirty="0" sz="1350" spc="-35">
                <a:solidFill>
                  <a:srgbClr val="344661"/>
                </a:solidFill>
                <a:latin typeface="Calibri"/>
                <a:cs typeface="Calibri"/>
              </a:rPr>
              <a:t>только 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на </a:t>
            </a:r>
            <a:r>
              <a:rPr dirty="0" sz="1350" spc="-25">
                <a:solidFill>
                  <a:srgbClr val="344661"/>
                </a:solidFill>
                <a:latin typeface="Calibri"/>
                <a:cs typeface="Calibri"/>
              </a:rPr>
              <a:t>литературный</a:t>
            </a: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30">
                <a:solidFill>
                  <a:srgbClr val="344661"/>
                </a:solidFill>
                <a:latin typeface="Calibri"/>
                <a:cs typeface="Calibri"/>
              </a:rPr>
              <a:t>материал, 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но и на </a:t>
            </a:r>
            <a:r>
              <a:rPr dirty="0" sz="1350" spc="-2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30">
                <a:solidFill>
                  <a:srgbClr val="344661"/>
                </a:solidFill>
                <a:latin typeface="Calibri"/>
                <a:cs typeface="Calibri"/>
              </a:rPr>
              <a:t>произведения</a:t>
            </a:r>
            <a:r>
              <a:rPr dirty="0" sz="135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35">
                <a:solidFill>
                  <a:srgbClr val="344661"/>
                </a:solidFill>
                <a:latin typeface="Calibri"/>
                <a:cs typeface="Calibri"/>
              </a:rPr>
              <a:t>других</a:t>
            </a:r>
            <a:r>
              <a:rPr dirty="0" sz="135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10">
                <a:solidFill>
                  <a:srgbClr val="344661"/>
                </a:solidFill>
                <a:latin typeface="Calibri"/>
                <a:cs typeface="Calibri"/>
              </a:rPr>
              <a:t>видов 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искусства или на 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30">
                <a:solidFill>
                  <a:srgbClr val="344661"/>
                </a:solidFill>
                <a:latin typeface="Calibri"/>
                <a:cs typeface="Calibri"/>
              </a:rPr>
              <a:t>исторические</a:t>
            </a:r>
            <a:r>
              <a:rPr dirty="0" sz="1350" spc="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факты</a:t>
            </a:r>
            <a:endParaRPr sz="1350">
              <a:latin typeface="Calibri"/>
              <a:cs typeface="Calibri"/>
            </a:endParaRPr>
          </a:p>
          <a:p>
            <a:pPr marL="100965" indent="-88900">
              <a:lnSpc>
                <a:spcPct val="100000"/>
              </a:lnSpc>
              <a:spcBef>
                <a:spcPts val="10"/>
              </a:spcBef>
              <a:buChar char="-"/>
              <a:tabLst>
                <a:tab pos="101600" algn="l"/>
              </a:tabLst>
            </a:pP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оригинальность.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9380" y="0"/>
            <a:ext cx="4116070" cy="69215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615"/>
              </a:lnSpc>
              <a:spcBef>
                <a:spcPts val="110"/>
              </a:spcBef>
            </a:pPr>
            <a:r>
              <a:rPr dirty="0" sz="2200" spc="-5"/>
              <a:t>ТРЕБОВАНИЕ</a:t>
            </a:r>
            <a:r>
              <a:rPr dirty="0" sz="2200" spc="340"/>
              <a:t> </a:t>
            </a:r>
            <a:r>
              <a:rPr dirty="0" sz="2200" spc="5"/>
              <a:t>1.</a:t>
            </a:r>
            <a:endParaRPr sz="2200"/>
          </a:p>
          <a:p>
            <a:pPr marL="12700">
              <a:lnSpc>
                <a:spcPts val="2615"/>
              </a:lnSpc>
            </a:pPr>
            <a:r>
              <a:rPr dirty="0" sz="2200" spc="-20"/>
              <a:t>ОБЪЁМ</a:t>
            </a:r>
            <a:r>
              <a:rPr dirty="0" sz="2200" spc="409"/>
              <a:t> </a:t>
            </a:r>
            <a:r>
              <a:rPr dirty="0" sz="2200" spc="-20"/>
              <a:t>ИТОГОВОГО</a:t>
            </a:r>
            <a:r>
              <a:rPr dirty="0" sz="2200" spc="345"/>
              <a:t> </a:t>
            </a:r>
            <a:r>
              <a:rPr dirty="0" sz="2200"/>
              <a:t>СОЧИНЕНИЯ</a:t>
            </a:r>
            <a:endParaRPr sz="2200"/>
          </a:p>
        </p:txBody>
      </p:sp>
      <p:sp>
        <p:nvSpPr>
          <p:cNvPr id="4" name="object 4"/>
          <p:cNvSpPr txBox="1"/>
          <p:nvPr/>
        </p:nvSpPr>
        <p:spPr>
          <a:xfrm>
            <a:off x="3024377" y="1708530"/>
            <a:ext cx="5674995" cy="758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6870" marR="38100" indent="-34480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При</a:t>
            </a:r>
            <a:r>
              <a:rPr dirty="0" sz="16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подсчёте</a:t>
            </a:r>
            <a:r>
              <a:rPr dirty="0" sz="1600" spc="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слов</a:t>
            </a:r>
            <a:r>
              <a:rPr dirty="0" sz="1600" spc="3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учитываются</a:t>
            </a:r>
            <a:r>
              <a:rPr dirty="0" sz="1600" spc="3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как</a:t>
            </a:r>
            <a:r>
              <a:rPr dirty="0" sz="1600" spc="204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самостоятельные,</a:t>
            </a:r>
            <a:r>
              <a:rPr dirty="0" sz="1600" spc="1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так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 </a:t>
            </a:r>
            <a:r>
              <a:rPr dirty="0" sz="1600" spc="-3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служебные</a:t>
            </a:r>
            <a:r>
              <a:rPr dirty="0" sz="1600" spc="204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части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речи.</a:t>
            </a:r>
            <a:endParaRPr sz="1600">
              <a:latin typeface="Calibri"/>
              <a:cs typeface="Calibri"/>
            </a:endParaRPr>
          </a:p>
          <a:p>
            <a:pPr marL="353695" indent="-341630">
              <a:lnSpc>
                <a:spcPct val="100000"/>
              </a:lnSpc>
              <a:buAutoNum type="arabicPeriod"/>
              <a:tabLst>
                <a:tab pos="353695" algn="l"/>
                <a:tab pos="354330" algn="l"/>
              </a:tabLst>
            </a:pP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Подсчитывается</a:t>
            </a:r>
            <a:r>
              <a:rPr dirty="0" sz="1600" spc="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любая</a:t>
            </a:r>
            <a:r>
              <a:rPr dirty="0" sz="1600" spc="-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последовательность</a:t>
            </a:r>
            <a:r>
              <a:rPr dirty="0" sz="1600" spc="1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слов,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написанных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5753" y="2440305"/>
            <a:ext cx="5142865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634489" algn="l"/>
              </a:tabLst>
            </a:pP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6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пр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(«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сё</a:t>
            </a:r>
            <a:r>
              <a:rPr dirty="0" sz="1600" spc="10">
                <a:solidFill>
                  <a:srgbClr val="344661"/>
                </a:solidFill>
                <a:latin typeface="Calibri"/>
                <a:cs typeface="Calibri"/>
              </a:rPr>
              <a:t>-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та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»</a:t>
            </a:r>
            <a:r>
              <a:rPr dirty="0" sz="1600" spc="-1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«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ё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»</a:t>
            </a:r>
            <a:r>
              <a:rPr dirty="0" sz="16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ва 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слова).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24377" y="2928366"/>
            <a:ext cx="5701030" cy="2221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6870" marR="551815" indent="-344805">
              <a:lnSpc>
                <a:spcPct val="100000"/>
              </a:lnSpc>
              <a:spcBef>
                <a:spcPts val="105"/>
              </a:spcBef>
              <a:buAutoNum type="arabicPeriod" startAt="3"/>
              <a:tabLst>
                <a:tab pos="356870" algn="l"/>
                <a:tab pos="357505" algn="l"/>
              </a:tabLst>
            </a:pP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Инициалы</a:t>
            </a:r>
            <a:r>
              <a:rPr dirty="0" sz="16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фамилией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считаются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одним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словом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(«М.Ю. </a:t>
            </a:r>
            <a:r>
              <a:rPr dirty="0" sz="1600" spc="-3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в»</a:t>
            </a:r>
            <a:r>
              <a:rPr dirty="0" sz="1600" spc="-10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о)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 startAt="3"/>
              <a:tabLst>
                <a:tab pos="356870" algn="l"/>
                <a:tab pos="357505" algn="l"/>
              </a:tabLst>
            </a:pP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600" spc="10">
                <a:solidFill>
                  <a:srgbClr val="344661"/>
                </a:solidFill>
                <a:latin typeface="Calibri"/>
                <a:cs typeface="Calibri"/>
              </a:rPr>
              <a:t>бы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ру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1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тн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ос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ци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фры,</a:t>
            </a:r>
            <a:r>
              <a:rPr dirty="0" sz="1600" spc="-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при</a:t>
            </a:r>
            <a:r>
              <a:rPr dirty="0" sz="16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счё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не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учитываются</a:t>
            </a:r>
            <a:r>
              <a:rPr dirty="0" sz="16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(«5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лет»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600" spc="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одно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слово,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«пять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лет»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600" spc="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два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слова).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 startAt="5"/>
              <a:tabLst>
                <a:tab pos="356870" algn="l"/>
                <a:tab pos="357505" algn="l"/>
              </a:tabLst>
            </a:pP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Цитаты</a:t>
            </a:r>
            <a:r>
              <a:rPr dirty="0" sz="16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вк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люч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600" spc="-1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щ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600" spc="-6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ли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чес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в.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Слова</a:t>
            </a:r>
            <a:r>
              <a:rPr dirty="0" sz="1600" spc="-8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из</a:t>
            </a:r>
            <a:r>
              <a:rPr dirty="0" sz="1600" spc="-3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формулировки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темы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 в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количество</a:t>
            </a:r>
            <a:r>
              <a:rPr dirty="0" sz="1600" spc="6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слов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сочинения</a:t>
            </a:r>
            <a:r>
              <a:rPr dirty="0" sz="1600" spc="-7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1600" spc="-35">
                <a:solidFill>
                  <a:srgbClr val="E65E52"/>
                </a:solidFill>
                <a:latin typeface="Calibri"/>
                <a:cs typeface="Calibri"/>
              </a:rPr>
              <a:t>входят!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1600" spc="-15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35">
                <a:solidFill>
                  <a:srgbClr val="E65E52"/>
                </a:solidFill>
                <a:latin typeface="Calibri"/>
                <a:cs typeface="Calibri"/>
              </a:rPr>
              <a:t>ео</a:t>
            </a:r>
            <a:r>
              <a:rPr dirty="0" sz="1600" spc="-45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dirty="0" sz="1600" spc="-50">
                <a:solidFill>
                  <a:srgbClr val="E65E52"/>
                </a:solidFill>
                <a:latin typeface="Calibri"/>
                <a:cs typeface="Calibri"/>
              </a:rPr>
              <a:t>х</a:t>
            </a:r>
            <a:r>
              <a:rPr dirty="0" sz="1600" spc="-8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-35">
                <a:solidFill>
                  <a:srgbClr val="E65E52"/>
                </a:solidFill>
                <a:latin typeface="Calibri"/>
                <a:cs typeface="Calibri"/>
              </a:rPr>
              <a:t>д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учи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600" spc="10">
                <a:solidFill>
                  <a:srgbClr val="E65E52"/>
                </a:solidFill>
                <a:latin typeface="Calibri"/>
                <a:cs typeface="Calibri"/>
              </a:rPr>
              <a:t>ы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вать</a:t>
            </a:r>
            <a:r>
              <a:rPr dirty="0" sz="1600" spc="-13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ав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600" spc="-15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к</a:t>
            </a:r>
            <a:r>
              <a:rPr dirty="0" sz="1600" spc="-15">
                <a:solidFill>
                  <a:srgbClr val="E65E52"/>
                </a:solidFill>
                <a:latin typeface="Calibri"/>
                <a:cs typeface="Calibri"/>
              </a:rPr>
              <a:t>у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ю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600" spc="-20">
                <a:solidFill>
                  <a:srgbClr val="E65E52"/>
                </a:solidFill>
                <a:latin typeface="Calibri"/>
                <a:cs typeface="Calibri"/>
              </a:rPr>
              <a:t>ф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г</a:t>
            </a:r>
            <a:r>
              <a:rPr dirty="0" sz="1600" spc="-35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-20">
                <a:solidFill>
                  <a:srgbClr val="E65E52"/>
                </a:solidFill>
                <a:latin typeface="Calibri"/>
                <a:cs typeface="Calibri"/>
              </a:rPr>
              <a:t>ф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ю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:</a:t>
            </a:r>
            <a:r>
              <a:rPr dirty="0" sz="1600" spc="-16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«че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рно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1600" spc="10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dirty="0" sz="1600" spc="-55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dirty="0" sz="1600" spc="10">
                <a:solidFill>
                  <a:srgbClr val="E65E52"/>
                </a:solidFill>
                <a:latin typeface="Calibri"/>
                <a:cs typeface="Calibri"/>
              </a:rPr>
              <a:t>ы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й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»</a:t>
            </a:r>
            <a:r>
              <a:rPr dirty="0" sz="1600" spc="-15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–</a:t>
            </a:r>
            <a:r>
              <a:rPr dirty="0" sz="1600" spc="1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2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сл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ва.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5215128"/>
            <a:ext cx="9144000" cy="460375"/>
          </a:xfrm>
          <a:custGeom>
            <a:avLst/>
            <a:gdLst/>
            <a:ahLst/>
            <a:cxnLst/>
            <a:rect l="l" t="t" r="r" b="b"/>
            <a:pathLst>
              <a:path w="9144000" h="460375">
                <a:moveTo>
                  <a:pt x="9144000" y="0"/>
                </a:moveTo>
                <a:lnTo>
                  <a:pt x="0" y="0"/>
                </a:lnTo>
                <a:lnTo>
                  <a:pt x="0" y="459994"/>
                </a:lnTo>
                <a:lnTo>
                  <a:pt x="9144000" y="459994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80003" y="5254574"/>
            <a:ext cx="105791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ПРИМЕРЫ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099" y="5652008"/>
            <a:ext cx="39090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Александр</a:t>
            </a:r>
            <a:r>
              <a:rPr dirty="0" sz="1800" spc="4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Сергеевич</a:t>
            </a:r>
            <a:r>
              <a:rPr dirty="0" sz="1800" spc="1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Пушкин</a:t>
            </a: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8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3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59046" y="5652008"/>
            <a:ext cx="2620010" cy="586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-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С.</a:t>
            </a:r>
            <a:r>
              <a:rPr dirty="0" sz="1800" spc="-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ш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800" spc="1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8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1 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ов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возрасте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22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лет</a:t>
            </a:r>
            <a:r>
              <a:rPr dirty="0" sz="18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– 3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099" y="5925718"/>
            <a:ext cx="3934460" cy="849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50640" algn="l"/>
              </a:tabLst>
            </a:pP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оз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7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spc="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двад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ц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ати</a:t>
            </a:r>
            <a:r>
              <a:rPr dirty="0" sz="1800" spc="-114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двух</a:t>
            </a:r>
            <a:r>
              <a:rPr dirty="0" sz="18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800" spc="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5</a:t>
            </a:r>
            <a:r>
              <a:rPr dirty="0" sz="1800" spc="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Белогорская</a:t>
            </a:r>
            <a:r>
              <a:rPr dirty="0" sz="18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крепость</a:t>
            </a:r>
            <a:r>
              <a:rPr dirty="0" sz="1800" spc="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800" spc="-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2</a:t>
            </a:r>
            <a:r>
              <a:rPr dirty="0" sz="18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дл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800" spc="-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800" spc="-1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50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бы</a:t>
            </a:r>
            <a:r>
              <a:rPr dirty="0" sz="18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8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3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255" y="1499616"/>
            <a:ext cx="2855595" cy="3295015"/>
          </a:xfrm>
          <a:custGeom>
            <a:avLst/>
            <a:gdLst/>
            <a:ahLst/>
            <a:cxnLst/>
            <a:rect l="l" t="t" r="r" b="b"/>
            <a:pathLst>
              <a:path w="2855595" h="3295015">
                <a:moveTo>
                  <a:pt x="2855468" y="0"/>
                </a:moveTo>
                <a:lnTo>
                  <a:pt x="0" y="0"/>
                </a:lnTo>
                <a:lnTo>
                  <a:pt x="0" y="3294634"/>
                </a:lnTo>
                <a:lnTo>
                  <a:pt x="2855468" y="3294634"/>
                </a:lnTo>
                <a:lnTo>
                  <a:pt x="2855468" y="0"/>
                </a:lnTo>
                <a:close/>
              </a:path>
            </a:pathLst>
          </a:custGeom>
          <a:solidFill>
            <a:srgbClr val="F7CC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34391" y="1504315"/>
            <a:ext cx="261683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Рекомендуемое</a:t>
            </a:r>
            <a:r>
              <a:rPr dirty="0" sz="1300" spc="4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количество</a:t>
            </a:r>
            <a:r>
              <a:rPr dirty="0" sz="1300" spc="5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слов</a:t>
            </a:r>
            <a:r>
              <a:rPr dirty="0" sz="1300" spc="4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4391" y="1703069"/>
            <a:ext cx="2708910" cy="3013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31750" indent="78740">
              <a:lnSpc>
                <a:spcPct val="100000"/>
              </a:lnSpc>
              <a:spcBef>
                <a:spcPts val="95"/>
              </a:spcBef>
              <a:tabLst>
                <a:tab pos="685800" algn="l"/>
                <a:tab pos="762000" algn="l"/>
                <a:tab pos="1280160" algn="l"/>
                <a:tab pos="2499995" algn="l"/>
              </a:tabLst>
            </a:pP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350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ь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ое</a:t>
            </a:r>
            <a:r>
              <a:rPr dirty="0" sz="13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0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300" spc="-5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о  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ов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		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ии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е  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устанавливается.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libri"/>
              <a:cs typeface="Calibri"/>
            </a:endParaRPr>
          </a:p>
          <a:p>
            <a:pPr algn="just" marR="5080">
              <a:lnSpc>
                <a:spcPct val="101200"/>
              </a:lnSpc>
              <a:tabLst>
                <a:tab pos="1390015" algn="l"/>
                <a:tab pos="1411605" algn="l"/>
                <a:tab pos="2533650" algn="l"/>
              </a:tabLst>
            </a:pP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Если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в сочинении </a:t>
            </a:r>
            <a:r>
              <a:rPr dirty="0" sz="1300" spc="-10" b="1">
                <a:solidFill>
                  <a:srgbClr val="E65E52"/>
                </a:solidFill>
                <a:latin typeface="Calibri"/>
                <a:cs typeface="Calibri"/>
              </a:rPr>
              <a:t>менее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250 слов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(в 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подсчет</a:t>
            </a:r>
            <a:r>
              <a:rPr dirty="0" sz="1300" spc="23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включаются</a:t>
            </a:r>
            <a:r>
              <a:rPr dirty="0" sz="1300" spc="2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все</a:t>
            </a:r>
            <a:r>
              <a:rPr dirty="0" sz="1300" spc="2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слова,</a:t>
            </a:r>
            <a:r>
              <a:rPr dirty="0" sz="1300" spc="26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baseline="2136" sz="1950" spc="-30" b="1">
                <a:solidFill>
                  <a:srgbClr val="344661"/>
                </a:solidFill>
                <a:latin typeface="Calibri"/>
                <a:cs typeface="Calibri"/>
              </a:rPr>
              <a:t>том</a:t>
            </a:r>
            <a:r>
              <a:rPr dirty="0" baseline="2136" sz="1950" spc="337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baseline="2136" sz="1950" spc="-7" b="1">
                <a:solidFill>
                  <a:srgbClr val="344661"/>
                </a:solidFill>
                <a:latin typeface="Calibri"/>
                <a:cs typeface="Calibri"/>
              </a:rPr>
              <a:t>числе</a:t>
            </a:r>
            <a:r>
              <a:rPr dirty="0" baseline="2136" sz="1950" spc="307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baseline="2136" sz="1950" spc="-7" b="1">
                <a:solidFill>
                  <a:srgbClr val="344661"/>
                </a:solidFill>
                <a:latin typeface="Calibri"/>
                <a:cs typeface="Calibri"/>
              </a:rPr>
              <a:t>и		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служебные),</a:t>
            </a:r>
            <a:r>
              <a:rPr dirty="0" sz="1300" spc="1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то </a:t>
            </a:r>
            <a:r>
              <a:rPr dirty="0" sz="1300" spc="-28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выставляется	</a:t>
            </a:r>
            <a:r>
              <a:rPr dirty="0" sz="1300" spc="-20" b="1">
                <a:solidFill>
                  <a:srgbClr val="E65E52"/>
                </a:solidFill>
                <a:latin typeface="Calibri"/>
                <a:cs typeface="Calibri"/>
              </a:rPr>
              <a:t>«незачет»	</a:t>
            </a:r>
            <a:r>
              <a:rPr dirty="0" sz="1300" spc="-35" b="1">
                <a:solidFill>
                  <a:srgbClr val="E65E52"/>
                </a:solidFill>
                <a:latin typeface="Calibri"/>
                <a:cs typeface="Calibri"/>
              </a:rPr>
              <a:t>за </a:t>
            </a:r>
            <a:r>
              <a:rPr dirty="0" sz="1300" spc="-28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15" b="1">
                <a:solidFill>
                  <a:srgbClr val="E65E52"/>
                </a:solidFill>
                <a:latin typeface="Calibri"/>
                <a:cs typeface="Calibri"/>
              </a:rPr>
              <a:t>невыполнение</a:t>
            </a:r>
            <a:r>
              <a:rPr dirty="0" sz="1300" spc="1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требования</a:t>
            </a:r>
            <a:r>
              <a:rPr dirty="0" sz="1300" spc="16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№</a:t>
            </a:r>
            <a:r>
              <a:rPr dirty="0" sz="1300" spc="2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1</a:t>
            </a:r>
            <a:r>
              <a:rPr dirty="0" sz="1300" spc="1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endParaRPr sz="1300">
              <a:latin typeface="Calibri"/>
              <a:cs typeface="Calibri"/>
            </a:endParaRPr>
          </a:p>
          <a:p>
            <a:pPr algn="just" marR="5080">
              <a:lnSpc>
                <a:spcPct val="103099"/>
              </a:lnSpc>
              <a:spcBef>
                <a:spcPts val="75"/>
              </a:spcBef>
              <a:tabLst>
                <a:tab pos="1185545" algn="l"/>
                <a:tab pos="2499995" algn="l"/>
              </a:tabLst>
            </a:pPr>
            <a:r>
              <a:rPr dirty="0" sz="1300" spc="-20" b="1">
                <a:solidFill>
                  <a:srgbClr val="E65E52"/>
                </a:solidFill>
                <a:latin typeface="Calibri"/>
                <a:cs typeface="Calibri"/>
              </a:rPr>
              <a:t>«незачет»</a:t>
            </a:r>
            <a:r>
              <a:rPr dirty="0" sz="1300" spc="-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за</a:t>
            </a:r>
            <a:r>
              <a:rPr dirty="0" sz="1300" b="1">
                <a:solidFill>
                  <a:srgbClr val="E65E52"/>
                </a:solidFill>
                <a:latin typeface="Calibri"/>
                <a:cs typeface="Calibri"/>
              </a:rPr>
              <a:t> работу</a:t>
            </a:r>
            <a:r>
              <a:rPr dirty="0" sz="1300" spc="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30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35" b="1">
                <a:solidFill>
                  <a:srgbClr val="E65E52"/>
                </a:solidFill>
                <a:latin typeface="Calibri"/>
                <a:cs typeface="Calibri"/>
              </a:rPr>
              <a:t>целом</a:t>
            </a:r>
            <a:r>
              <a:rPr dirty="0" sz="1300" spc="-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(такое </a:t>
            </a:r>
            <a:r>
              <a:rPr dirty="0" sz="1300" spc="-2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итоговое	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сочинение	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не </a:t>
            </a:r>
            <a:r>
              <a:rPr dirty="0" sz="1300" spc="-28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проверяется</a:t>
            </a:r>
            <a:r>
              <a:rPr dirty="0" sz="1300" spc="1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300" spc="2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требованию</a:t>
            </a:r>
            <a:r>
              <a:rPr dirty="0" sz="1300" spc="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№2</a:t>
            </a:r>
            <a:endParaRPr sz="1300">
              <a:latin typeface="Calibri"/>
              <a:cs typeface="Calibri"/>
            </a:endParaRPr>
          </a:p>
          <a:p>
            <a:pPr algn="just" marR="28575">
              <a:lnSpc>
                <a:spcPct val="100000"/>
              </a:lnSpc>
              <a:spcBef>
                <a:spcPts val="5"/>
              </a:spcBef>
              <a:tabLst>
                <a:tab pos="1905000" algn="l"/>
              </a:tabLst>
            </a:pP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«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оя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00" spc="-6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ь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ь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ап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00" spc="5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ия  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итогового</a:t>
            </a:r>
            <a:r>
              <a:rPr dirty="0" sz="1300" spc="5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сочинения</a:t>
            </a:r>
            <a:r>
              <a:rPr dirty="0" sz="1300" spc="56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(изложения)» 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00" spc="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рит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ери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ям</a:t>
            </a:r>
            <a:r>
              <a:rPr dirty="0" sz="1300" spc="-10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ц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ив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ия</a:t>
            </a: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)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9633" y="0"/>
            <a:ext cx="4549140" cy="1003300"/>
          </a:xfrm>
          <a:prstGeom prst="rect"/>
        </p:spPr>
        <p:txBody>
          <a:bodyPr wrap="square" lIns="0" tIns="29209" rIns="0" bIns="0" rtlCol="0" vert="horz">
            <a:spAutoFit/>
          </a:bodyPr>
          <a:lstStyle/>
          <a:p>
            <a:pPr marL="12700" marR="5080">
              <a:lnSpc>
                <a:spcPct val="95500"/>
              </a:lnSpc>
              <a:spcBef>
                <a:spcPts val="229"/>
              </a:spcBef>
              <a:tabLst>
                <a:tab pos="1656080" algn="l"/>
                <a:tab pos="2991485" algn="l"/>
              </a:tabLst>
            </a:pPr>
            <a:r>
              <a:rPr dirty="0" sz="2200" spc="-5"/>
              <a:t>ТРЕБОВАНИЕ</a:t>
            </a:r>
            <a:r>
              <a:rPr dirty="0" sz="2200"/>
              <a:t> </a:t>
            </a:r>
            <a:r>
              <a:rPr dirty="0" sz="2200" spc="5"/>
              <a:t>2. </a:t>
            </a:r>
            <a:r>
              <a:rPr dirty="0" sz="2200" spc="10"/>
              <a:t> </a:t>
            </a:r>
            <a:r>
              <a:rPr dirty="0" sz="2200" spc="-20"/>
              <a:t>СА</a:t>
            </a:r>
            <a:r>
              <a:rPr dirty="0" sz="2200" spc="-30"/>
              <a:t>М</a:t>
            </a:r>
            <a:r>
              <a:rPr dirty="0" sz="2200" spc="-25"/>
              <a:t>О</a:t>
            </a:r>
            <a:r>
              <a:rPr dirty="0" sz="2200" spc="-20"/>
              <a:t>С</a:t>
            </a:r>
            <a:r>
              <a:rPr dirty="0" sz="2200" spc="-15"/>
              <a:t>Т</a:t>
            </a:r>
            <a:r>
              <a:rPr dirty="0" sz="2200" spc="-25"/>
              <a:t>О</a:t>
            </a:r>
            <a:r>
              <a:rPr dirty="0" sz="2200" spc="-25"/>
              <a:t>Я</a:t>
            </a:r>
            <a:r>
              <a:rPr dirty="0" sz="2200" spc="-15"/>
              <a:t>Т</a:t>
            </a:r>
            <a:r>
              <a:rPr dirty="0" sz="2200" spc="-25"/>
              <a:t>Е</a:t>
            </a:r>
            <a:r>
              <a:rPr dirty="0" sz="2200" spc="-15"/>
              <a:t>Л</a:t>
            </a:r>
            <a:r>
              <a:rPr dirty="0" sz="2200" spc="-25"/>
              <a:t>ЬН</a:t>
            </a:r>
            <a:r>
              <a:rPr dirty="0" sz="2200" spc="-25"/>
              <a:t>О</a:t>
            </a:r>
            <a:r>
              <a:rPr dirty="0" sz="2200" spc="-20"/>
              <a:t>С</a:t>
            </a:r>
            <a:r>
              <a:rPr dirty="0" sz="2200" spc="-15"/>
              <a:t>Т</a:t>
            </a:r>
            <a:r>
              <a:rPr dirty="0" sz="2200"/>
              <a:t>Ь</a:t>
            </a:r>
            <a:r>
              <a:rPr dirty="0" sz="2200"/>
              <a:t>	</a:t>
            </a:r>
            <a:r>
              <a:rPr dirty="0" sz="2200" spc="5"/>
              <a:t>НАПИ</a:t>
            </a:r>
            <a:r>
              <a:rPr dirty="0" sz="2200" spc="10"/>
              <a:t>С</a:t>
            </a:r>
            <a:r>
              <a:rPr dirty="0" sz="2200" spc="5"/>
              <a:t>АН</a:t>
            </a:r>
            <a:r>
              <a:rPr dirty="0" sz="2200" spc="-15"/>
              <a:t>И</a:t>
            </a:r>
            <a:r>
              <a:rPr dirty="0" sz="2200"/>
              <a:t>Я  </a:t>
            </a:r>
            <a:r>
              <a:rPr dirty="0" sz="2200" spc="-65"/>
              <a:t>ИТОГОВОГО	</a:t>
            </a:r>
            <a:r>
              <a:rPr dirty="0" sz="2200" spc="-5"/>
              <a:t>СОЧИНЕНИЯ</a:t>
            </a:r>
            <a:endParaRPr sz="2200"/>
          </a:p>
        </p:txBody>
      </p:sp>
      <p:grpSp>
        <p:nvGrpSpPr>
          <p:cNvPr id="3" name="object 3"/>
          <p:cNvGrpSpPr/>
          <p:nvPr/>
        </p:nvGrpSpPr>
        <p:grpSpPr>
          <a:xfrm>
            <a:off x="143255" y="1429511"/>
            <a:ext cx="5086985" cy="5215255"/>
            <a:chOff x="143255" y="1429511"/>
            <a:chExt cx="5086985" cy="5215255"/>
          </a:xfrm>
        </p:grpSpPr>
        <p:sp>
          <p:nvSpPr>
            <p:cNvPr id="4" name="object 4"/>
            <p:cNvSpPr/>
            <p:nvPr/>
          </p:nvSpPr>
          <p:spPr>
            <a:xfrm>
              <a:off x="213359" y="1429511"/>
              <a:ext cx="4858385" cy="4215765"/>
            </a:xfrm>
            <a:custGeom>
              <a:avLst/>
              <a:gdLst/>
              <a:ahLst/>
              <a:cxnLst/>
              <a:rect l="l" t="t" r="r" b="b"/>
              <a:pathLst>
                <a:path w="4858385" h="4215765">
                  <a:moveTo>
                    <a:pt x="4858131" y="0"/>
                  </a:moveTo>
                  <a:lnTo>
                    <a:pt x="0" y="0"/>
                  </a:lnTo>
                  <a:lnTo>
                    <a:pt x="0" y="4215257"/>
                  </a:lnTo>
                  <a:lnTo>
                    <a:pt x="4858131" y="4215257"/>
                  </a:lnTo>
                  <a:lnTo>
                    <a:pt x="4858131" y="0"/>
                  </a:lnTo>
                  <a:close/>
                </a:path>
              </a:pathLst>
            </a:custGeom>
            <a:solidFill>
              <a:srgbClr val="F8D9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43255" y="5644896"/>
              <a:ext cx="5086985" cy="1000125"/>
            </a:xfrm>
            <a:custGeom>
              <a:avLst/>
              <a:gdLst/>
              <a:ahLst/>
              <a:cxnLst/>
              <a:rect l="l" t="t" r="r" b="b"/>
              <a:pathLst>
                <a:path w="5086985" h="1000125">
                  <a:moveTo>
                    <a:pt x="5086731" y="0"/>
                  </a:moveTo>
                  <a:lnTo>
                    <a:pt x="0" y="0"/>
                  </a:lnTo>
                  <a:lnTo>
                    <a:pt x="0" y="999616"/>
                  </a:lnTo>
                  <a:lnTo>
                    <a:pt x="5086731" y="999616"/>
                  </a:lnTo>
                  <a:lnTo>
                    <a:pt x="5086731" y="0"/>
                  </a:lnTo>
                  <a:close/>
                </a:path>
              </a:pathLst>
            </a:custGeom>
            <a:solidFill>
              <a:srgbClr val="F8DFD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92404" y="1420190"/>
            <a:ext cx="4697730" cy="5097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209550">
              <a:lnSpc>
                <a:spcPct val="100000"/>
              </a:lnSpc>
              <a:spcBef>
                <a:spcPts val="110"/>
              </a:spcBef>
            </a:pP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Итоговое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сочинение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выполняется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самостоятельно.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Не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допускается</a:t>
            </a:r>
            <a:r>
              <a:rPr dirty="0" sz="1600" spc="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списывание</a:t>
            </a:r>
            <a:r>
              <a:rPr dirty="0" sz="16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сочинения</a:t>
            </a:r>
            <a:r>
              <a:rPr dirty="0" sz="16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(фрагментов </a:t>
            </a:r>
            <a:r>
              <a:rPr dirty="0" sz="1600" spc="-3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сочинения)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из</a:t>
            </a:r>
            <a:r>
              <a:rPr dirty="0" sz="1600" spc="3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какого-либо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источника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или</a:t>
            </a:r>
            <a:endParaRPr sz="1600">
              <a:latin typeface="Calibri"/>
              <a:cs typeface="Calibri"/>
            </a:endParaRPr>
          </a:p>
          <a:p>
            <a:pPr marL="12700" marR="313690">
              <a:lnSpc>
                <a:spcPct val="100000"/>
              </a:lnSpc>
            </a:pP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пр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из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де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114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600" spc="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па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ти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чу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(р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аб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та 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другого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участника,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65">
                <a:solidFill>
                  <a:srgbClr val="344661"/>
                </a:solidFill>
                <a:latin typeface="Calibri"/>
                <a:cs typeface="Calibri"/>
              </a:rPr>
              <a:t>текст, 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опубликованный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ум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(и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)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э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кт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нн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ви</a:t>
            </a:r>
            <a:r>
              <a:rPr dirty="0" sz="1600" spc="-60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р.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)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Допускается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прямое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или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косвенное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цитирование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с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обязательной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 ссылкой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на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источник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(ссылка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 дается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16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свободной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форме).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Объем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цитирования</a:t>
            </a:r>
            <a:r>
              <a:rPr dirty="0" sz="1600" spc="-1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не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344661"/>
                </a:solidFill>
                <a:latin typeface="Calibri"/>
                <a:cs typeface="Calibri"/>
              </a:rPr>
              <a:t>должен</a:t>
            </a:r>
            <a:endParaRPr sz="16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превышать</a:t>
            </a:r>
            <a:r>
              <a:rPr dirty="0" sz="16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объем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собственного</a:t>
            </a:r>
            <a:r>
              <a:rPr dirty="0" sz="1600" spc="-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текста</a:t>
            </a:r>
            <a:r>
              <a:rPr dirty="0" sz="1600" spc="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участника.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Calibri"/>
              <a:cs typeface="Calibri"/>
            </a:endParaRPr>
          </a:p>
          <a:p>
            <a:pPr marL="12700" marR="386080">
              <a:lnSpc>
                <a:spcPct val="100000"/>
              </a:lnSpc>
            </a:pP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dirty="0" sz="1600" spc="-4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dirty="0" sz="1600" spc="-1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признано</a:t>
            </a:r>
            <a:r>
              <a:rPr dirty="0" sz="1600" spc="-8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несамостоятельным,</a:t>
            </a:r>
            <a:r>
              <a:rPr dirty="0" sz="1600" spc="-6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то </a:t>
            </a:r>
            <a:r>
              <a:rPr dirty="0" sz="1600" spc="-35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вы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та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вл</a:t>
            </a:r>
            <a:r>
              <a:rPr dirty="0" sz="1600" spc="-20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dirty="0" sz="1600" spc="-9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«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з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-15">
                <a:solidFill>
                  <a:srgbClr val="E65E52"/>
                </a:solidFill>
                <a:latin typeface="Calibri"/>
                <a:cs typeface="Calibri"/>
              </a:rPr>
              <a:t>ч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»</a:t>
            </a:r>
            <a:r>
              <a:rPr dirty="0" sz="1600" spc="-8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з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вып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ол</a:t>
            </a: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е 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тр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10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ния</a:t>
            </a:r>
            <a:r>
              <a:rPr dirty="0" sz="1600" spc="-7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15">
                <a:solidFill>
                  <a:srgbClr val="E65E52"/>
                </a:solidFill>
                <a:latin typeface="Calibri"/>
                <a:cs typeface="Calibri"/>
              </a:rPr>
              <a:t>№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2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«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ез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че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»</a:t>
            </a:r>
            <a:r>
              <a:rPr dirty="0" sz="1600" spc="-9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з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аб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у</a:t>
            </a:r>
            <a:r>
              <a:rPr dirty="0" sz="1600" spc="-11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5">
                <a:solidFill>
                  <a:srgbClr val="E65E52"/>
                </a:solidFill>
                <a:latin typeface="Calibri"/>
                <a:cs typeface="Calibri"/>
              </a:rPr>
              <a:t>це</a:t>
            </a: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м  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(такое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сочинение 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dirty="0" sz="1600" spc="1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проверяется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по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критериям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оценивания).</a:t>
            </a:r>
            <a:endParaRPr sz="1600">
              <a:latin typeface="Calibri"/>
              <a:cs typeface="Calibri"/>
            </a:endParaRPr>
          </a:p>
          <a:p>
            <a:pPr marL="125095">
              <a:lnSpc>
                <a:spcPct val="100000"/>
              </a:lnSpc>
              <a:spcBef>
                <a:spcPts val="905"/>
              </a:spcBef>
            </a:pPr>
            <a:r>
              <a:rPr dirty="0" sz="1800" spc="-35" b="1">
                <a:solidFill>
                  <a:srgbClr val="344661"/>
                </a:solidFill>
                <a:latin typeface="Calibri"/>
                <a:cs typeface="Calibri"/>
              </a:rPr>
              <a:t>Итоговое</a:t>
            </a:r>
            <a:r>
              <a:rPr dirty="0" sz="1800" spc="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сочинение,</a:t>
            </a:r>
            <a:r>
              <a:rPr dirty="0" sz="1800" spc="-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35" b="1">
                <a:solidFill>
                  <a:srgbClr val="344661"/>
                </a:solidFill>
                <a:latin typeface="Calibri"/>
                <a:cs typeface="Calibri"/>
              </a:rPr>
              <a:t>соответствующее</a:t>
            </a:r>
            <a:endParaRPr sz="1800">
              <a:latin typeface="Calibri"/>
              <a:cs typeface="Calibri"/>
            </a:endParaRPr>
          </a:p>
          <a:p>
            <a:pPr marL="125095">
              <a:lnSpc>
                <a:spcPct val="100000"/>
              </a:lnSpc>
            </a:pP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ст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ан</a:t>
            </a:r>
            <a:r>
              <a:rPr dirty="0" sz="1800" spc="-1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3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 spc="-15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800" spc="-2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нн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8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тр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800" spc="-2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800" spc="-1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30" b="1">
                <a:solidFill>
                  <a:srgbClr val="344661"/>
                </a:solidFill>
                <a:latin typeface="Calibri"/>
                <a:cs typeface="Calibri"/>
              </a:rPr>
              <a:t>ц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нива</a:t>
            </a:r>
            <a:r>
              <a:rPr dirty="0" sz="1800" spc="-2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spc="-3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endParaRPr sz="1800">
              <a:latin typeface="Calibri"/>
              <a:cs typeface="Calibri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</a:pP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800" spc="-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пяти</a:t>
            </a:r>
            <a:r>
              <a:rPr dirty="0" sz="18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критериям.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19700" y="1357871"/>
            <a:ext cx="3785235" cy="5358765"/>
          </a:xfrm>
          <a:custGeom>
            <a:avLst/>
            <a:gdLst/>
            <a:ahLst/>
            <a:cxnLst/>
            <a:rect l="l" t="t" r="r" b="b"/>
            <a:pathLst>
              <a:path w="3785234" h="5358765">
                <a:moveTo>
                  <a:pt x="0" y="396252"/>
                </a:moveTo>
                <a:lnTo>
                  <a:pt x="3785107" y="396252"/>
                </a:lnTo>
                <a:lnTo>
                  <a:pt x="3785107" y="0"/>
                </a:lnTo>
                <a:lnTo>
                  <a:pt x="0" y="0"/>
                </a:lnTo>
                <a:lnTo>
                  <a:pt x="0" y="396252"/>
                </a:lnTo>
                <a:close/>
              </a:path>
              <a:path w="3785234" h="5358765">
                <a:moveTo>
                  <a:pt x="0" y="5358396"/>
                </a:moveTo>
                <a:lnTo>
                  <a:pt x="3785107" y="5358396"/>
                </a:lnTo>
                <a:lnTo>
                  <a:pt x="3785107" y="429780"/>
                </a:lnTo>
                <a:lnTo>
                  <a:pt x="0" y="429780"/>
                </a:lnTo>
                <a:lnTo>
                  <a:pt x="0" y="5358396"/>
                </a:lnTo>
                <a:close/>
              </a:path>
            </a:pathLst>
          </a:custGeom>
          <a:ln w="9144">
            <a:solidFill>
              <a:srgbClr val="476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231129" y="1331467"/>
            <a:ext cx="3728720" cy="5252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C00000"/>
                </a:solidFill>
                <a:latin typeface="Calibri"/>
                <a:cs typeface="Calibri"/>
              </a:rPr>
              <a:t>ПОРЯДОК</a:t>
            </a:r>
            <a:r>
              <a:rPr dirty="0" sz="1200" spc="16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C00000"/>
                </a:solidFill>
                <a:latin typeface="Calibri"/>
                <a:cs typeface="Calibri"/>
              </a:rPr>
              <a:t>ДЕЙСТВИЙ</a:t>
            </a:r>
            <a:r>
              <a:rPr dirty="0" sz="120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5" b="1">
                <a:solidFill>
                  <a:srgbClr val="C00000"/>
                </a:solidFill>
                <a:latin typeface="Calibri"/>
                <a:cs typeface="Calibri"/>
              </a:rPr>
              <a:t>ПРИ</a:t>
            </a:r>
            <a:r>
              <a:rPr dirty="0" sz="1200" spc="26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C00000"/>
                </a:solidFill>
                <a:latin typeface="Calibri"/>
                <a:cs typeface="Calibri"/>
              </a:rPr>
              <a:t>ВЫЯВЛЕНИИ</a:t>
            </a:r>
            <a:r>
              <a:rPr dirty="0" sz="1200" spc="2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35" b="1">
                <a:solidFill>
                  <a:srgbClr val="C00000"/>
                </a:solidFill>
                <a:latin typeface="Calibri"/>
                <a:cs typeface="Calibri"/>
              </a:rPr>
              <a:t>РАБОТЫ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dirty="0" sz="1200" spc="2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C00000"/>
                </a:solidFill>
                <a:latin typeface="Calibri"/>
                <a:cs typeface="Calibri"/>
              </a:rPr>
              <a:t>НИЗКИМ</a:t>
            </a:r>
            <a:r>
              <a:rPr dirty="0" sz="1200" spc="-1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C00000"/>
                </a:solidFill>
                <a:latin typeface="Calibri"/>
                <a:cs typeface="Calibri"/>
              </a:rPr>
              <a:t>УРОВНЕМ</a:t>
            </a:r>
            <a:r>
              <a:rPr dirty="0" sz="1200" spc="2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C00000"/>
                </a:solidFill>
                <a:latin typeface="Calibri"/>
                <a:cs typeface="Calibri"/>
              </a:rPr>
              <a:t>САМОСТОЯТЕЛЬНОСТИ</a:t>
            </a:r>
            <a:endParaRPr sz="1200">
              <a:latin typeface="Calibri"/>
              <a:cs typeface="Calibri"/>
            </a:endParaRPr>
          </a:p>
          <a:p>
            <a:pPr algn="just" marL="134620">
              <a:lnSpc>
                <a:spcPct val="100000"/>
              </a:lnSpc>
              <a:spcBef>
                <a:spcPts val="414"/>
              </a:spcBef>
            </a:pP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Эк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перт</a:t>
            </a:r>
            <a:r>
              <a:rPr dirty="0" sz="11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пере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аёт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ту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100" spc="-1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ОО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Calibri"/>
              <a:cs typeface="Calibri"/>
            </a:endParaRPr>
          </a:p>
          <a:p>
            <a:pPr algn="just" marL="12700" marR="120014" indent="121920">
              <a:lnSpc>
                <a:spcPct val="91000"/>
              </a:lnSpc>
            </a:pP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По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поручению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руководителя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ОО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технический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специалист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осуществляет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проверку соблюдения Требования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2 в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данной </a:t>
            </a:r>
            <a:r>
              <a:rPr dirty="0" sz="1100" spc="-2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работе: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00">
              <a:latin typeface="Calibri"/>
              <a:cs typeface="Calibri"/>
            </a:endParaRPr>
          </a:p>
          <a:p>
            <a:pPr algn="just" marL="134620">
              <a:lnSpc>
                <a:spcPts val="1260"/>
              </a:lnSpc>
            </a:pP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Фра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гме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т,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ыд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ны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й</a:t>
            </a:r>
            <a:r>
              <a:rPr dirty="0" sz="11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эк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перт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ак</a:t>
            </a:r>
            <a:r>
              <a:rPr dirty="0" sz="11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ьны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й,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</a:pP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рае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1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ви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100" spc="1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Calibri"/>
              <a:cs typeface="Calibri"/>
            </a:endParaRPr>
          </a:p>
          <a:p>
            <a:pPr marL="12700" marR="747395" indent="121920">
              <a:lnSpc>
                <a:spcPts val="1200"/>
              </a:lnSpc>
            </a:pP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ай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a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n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t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i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p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l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a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g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i</a:t>
            </a:r>
            <a:r>
              <a:rPr dirty="0" sz="1100" spc="-25">
                <a:solidFill>
                  <a:srgbClr val="344661"/>
                </a:solidFill>
                <a:latin typeface="Calibri"/>
                <a:cs typeface="Calibri"/>
              </a:rPr>
              <a:t>a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t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ru</a:t>
            </a:r>
            <a:r>
              <a:rPr dirty="0" sz="1100" spc="-1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агру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ф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айл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с 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-2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2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ф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агме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нт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r>
              <a:rPr dirty="0" sz="1100" spc="-1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Вы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та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ете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085"/>
              </a:lnSpc>
            </a:pP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использовать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компьютерную</a:t>
            </a:r>
            <a:r>
              <a:rPr dirty="0" sz="11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программу</a:t>
            </a:r>
            <a:r>
              <a:rPr dirty="0" sz="11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Etxt</a:t>
            </a:r>
            <a:r>
              <a:rPr dirty="0" sz="11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Антиплагиат,</a:t>
            </a:r>
            <a:r>
              <a:rPr dirty="0" sz="1100" spc="-1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95"/>
              </a:lnSpc>
            </a:pP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которую</a:t>
            </a:r>
            <a:r>
              <a:rPr dirty="0" sz="11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следует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скопировать</a:t>
            </a:r>
            <a:r>
              <a:rPr dirty="0" sz="1100" spc="-1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вставить</a:t>
            </a:r>
            <a:r>
              <a:rPr dirty="0" sz="1100" spc="-1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текст.</a:t>
            </a:r>
            <a:endParaRPr sz="1100">
              <a:latin typeface="Calibri"/>
              <a:cs typeface="Calibri"/>
            </a:endParaRPr>
          </a:p>
          <a:p>
            <a:pPr algn="just" marL="134620">
              <a:lnSpc>
                <a:spcPts val="1310"/>
              </a:lnSpc>
              <a:spcBef>
                <a:spcPts val="890"/>
              </a:spcBef>
            </a:pP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C00000"/>
                </a:solidFill>
                <a:latin typeface="Calibri"/>
                <a:cs typeface="Calibri"/>
              </a:rPr>
              <a:t>сл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у</a:t>
            </a:r>
            <a:r>
              <a:rPr dirty="0" sz="1100" spc="5">
                <a:solidFill>
                  <a:srgbClr val="C00000"/>
                </a:solidFill>
                <a:latin typeface="Calibri"/>
                <a:cs typeface="Calibri"/>
              </a:rPr>
              <a:t>ч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ае,</a:t>
            </a:r>
            <a:r>
              <a:rPr dirty="0" sz="1100" spc="-9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dirty="0" sz="1100" spc="-15">
                <a:solidFill>
                  <a:srgbClr val="C00000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dirty="0" sz="1100" spc="1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тема</a:t>
            </a:r>
            <a:r>
              <a:rPr dirty="0" sz="1100" spc="-6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пре</a:t>
            </a:r>
            <a:r>
              <a:rPr dirty="0" sz="1100" spc="5">
                <a:solidFill>
                  <a:srgbClr val="C00000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яет</a:t>
            </a:r>
            <a:r>
              <a:rPr dirty="0" sz="1100" spc="-7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C00000"/>
                </a:solidFill>
                <a:latin typeface="Calibri"/>
                <a:cs typeface="Calibri"/>
              </a:rPr>
              <a:t>б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dirty="0" sz="1100" spc="-15">
                <a:solidFill>
                  <a:srgbClr val="C00000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ее</a:t>
            </a:r>
            <a:r>
              <a:rPr dirty="0" sz="1100" spc="-5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40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%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заимствований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работа</a:t>
            </a:r>
            <a:r>
              <a:rPr dirty="0" sz="1100" spc="-8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C00000"/>
                </a:solidFill>
                <a:latin typeface="Calibri"/>
                <a:cs typeface="Calibri"/>
              </a:rPr>
              <a:t>признаётся</a:t>
            </a:r>
            <a:r>
              <a:rPr dirty="0" sz="1100" spc="-5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несамостоятельной.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Calibri"/>
              <a:cs typeface="Calibri"/>
            </a:endParaRPr>
          </a:p>
          <a:p>
            <a:pPr algn="just" marL="33655" marR="5080" indent="106680">
              <a:lnSpc>
                <a:spcPts val="1200"/>
              </a:lnSpc>
            </a:pP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Итоги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проверки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системой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«Антиплагиат»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заносятся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акт </a:t>
            </a:r>
            <a:r>
              <a:rPr dirty="0" sz="1100" spc="-25">
                <a:solidFill>
                  <a:srgbClr val="344661"/>
                </a:solidFill>
                <a:latin typeface="Calibri"/>
                <a:cs typeface="Calibri"/>
              </a:rPr>
              <a:t>по </a:t>
            </a:r>
            <a:r>
              <a:rPr dirty="0" sz="11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форме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ОИВ,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который составляется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председателем комиссии.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Его</a:t>
            </a:r>
            <a:r>
              <a:rPr dirty="0" sz="11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подписывают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не</a:t>
            </a:r>
            <a:r>
              <a:rPr dirty="0" sz="11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менее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трех</a:t>
            </a:r>
            <a:r>
              <a:rPr dirty="0" sz="11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человек</a:t>
            </a:r>
            <a:r>
              <a:rPr dirty="0" sz="1100" spc="-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(председатель,</a:t>
            </a:r>
            <a:endParaRPr sz="1100">
              <a:latin typeface="Calibri"/>
              <a:cs typeface="Calibri"/>
            </a:endParaRPr>
          </a:p>
          <a:p>
            <a:pPr algn="just" marL="33655">
              <a:lnSpc>
                <a:spcPts val="940"/>
              </a:lnSpc>
            </a:pP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эк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перт</a:t>
            </a:r>
            <a:r>
              <a:rPr dirty="0" sz="11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тех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ск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ий</a:t>
            </a:r>
            <a:r>
              <a:rPr dirty="0" sz="11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пециа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т).</a:t>
            </a:r>
            <a:endParaRPr sz="1100">
              <a:latin typeface="Calibri"/>
              <a:cs typeface="Calibri"/>
            </a:endParaRPr>
          </a:p>
          <a:p>
            <a:pPr algn="just" marL="140335">
              <a:lnSpc>
                <a:spcPts val="1235"/>
              </a:lnSpc>
            </a:pP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Во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мо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-1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прив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ие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пр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це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пр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вер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endParaRPr sz="1100">
              <a:latin typeface="Calibri"/>
              <a:cs typeface="Calibri"/>
            </a:endParaRPr>
          </a:p>
          <a:p>
            <a:pPr algn="just" marL="33655" marR="256540">
              <a:lnSpc>
                <a:spcPts val="1200"/>
              </a:lnSpc>
              <a:spcBef>
                <a:spcPts val="125"/>
              </a:spcBef>
            </a:pP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независимого наблюдателя, если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таковой присутствует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месте</a:t>
            </a:r>
            <a:r>
              <a:rPr dirty="0" sz="11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проверки.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Calibri"/>
              <a:cs typeface="Calibri"/>
            </a:endParaRPr>
          </a:p>
          <a:p>
            <a:pPr marL="33655" marR="59690" indent="106680">
              <a:lnSpc>
                <a:spcPct val="88500"/>
              </a:lnSpc>
              <a:spcBef>
                <a:spcPts val="5"/>
              </a:spcBef>
              <a:tabLst>
                <a:tab pos="1783714" algn="l"/>
              </a:tabLst>
            </a:pP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 протокол</a:t>
            </a:r>
            <a:r>
              <a:rPr dirty="0" sz="1100" spc="-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оценивания</a:t>
            </a:r>
            <a:r>
              <a:rPr dirty="0" sz="11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сочинения</a:t>
            </a:r>
            <a:r>
              <a:rPr dirty="0" sz="11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выставляется</a:t>
            </a:r>
            <a:r>
              <a:rPr dirty="0" sz="11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«незачёт» </a:t>
            </a:r>
            <a:r>
              <a:rPr dirty="0" sz="1100" spc="-2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1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ва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ию</a:t>
            </a:r>
            <a:r>
              <a:rPr dirty="0" sz="11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2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«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ёт</a:t>
            </a:r>
            <a:r>
              <a:rPr dirty="0" sz="1100" spc="80">
                <a:solidFill>
                  <a:srgbClr val="344661"/>
                </a:solidFill>
                <a:latin typeface="Calibri"/>
                <a:cs typeface="Calibri"/>
              </a:rPr>
              <a:t>»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1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ту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це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(та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 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ие</a:t>
            </a:r>
            <a:r>
              <a:rPr dirty="0" sz="11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пр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ве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яет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1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итериям</a:t>
            </a:r>
            <a:r>
              <a:rPr dirty="0" sz="11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це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ив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ан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ия,</a:t>
            </a:r>
            <a:r>
              <a:rPr dirty="0" sz="1100" spc="-1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 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клетках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К1-К5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выставляется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«незачёт»).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33655" marR="344170" indent="106680">
              <a:lnSpc>
                <a:spcPts val="1200"/>
              </a:lnSpc>
            </a:pP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тве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жд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9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ф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та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агиата</a:t>
            </a:r>
            <a:r>
              <a:rPr dirty="0" sz="11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аме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ьн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о 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щ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ить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ел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Ни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КК.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9128760" cy="923925"/>
          </a:xfrm>
          <a:custGeom>
            <a:avLst/>
            <a:gdLst/>
            <a:ahLst/>
            <a:cxnLst/>
            <a:rect l="l" t="t" r="r" b="b"/>
            <a:pathLst>
              <a:path w="9128760" h="923925">
                <a:moveTo>
                  <a:pt x="9128760" y="0"/>
                </a:moveTo>
                <a:lnTo>
                  <a:pt x="0" y="0"/>
                </a:lnTo>
                <a:lnTo>
                  <a:pt x="0" y="923416"/>
                </a:lnTo>
                <a:lnTo>
                  <a:pt x="9128760" y="923416"/>
                </a:lnTo>
                <a:lnTo>
                  <a:pt x="912876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5572" y="269875"/>
            <a:ext cx="454977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К</a:t>
            </a:r>
            <a:r>
              <a:rPr dirty="0" spc="-5"/>
              <a:t>Р</a:t>
            </a:r>
            <a:r>
              <a:rPr dirty="0" spc="-15"/>
              <a:t>И</a:t>
            </a:r>
            <a:r>
              <a:rPr dirty="0" spc="5"/>
              <a:t>Т</a:t>
            </a:r>
            <a:r>
              <a:rPr dirty="0"/>
              <a:t>ЕРИЙ</a:t>
            </a:r>
            <a:r>
              <a:rPr dirty="0" spc="-140"/>
              <a:t> </a:t>
            </a:r>
            <a:r>
              <a:rPr dirty="0" spc="10"/>
              <a:t>1</a:t>
            </a:r>
            <a:r>
              <a:rPr dirty="0"/>
              <a:t>.</a:t>
            </a:r>
            <a:r>
              <a:rPr dirty="0" spc="-80"/>
              <a:t> </a:t>
            </a:r>
            <a:r>
              <a:rPr dirty="0" spc="-25"/>
              <a:t>С</a:t>
            </a:r>
            <a:r>
              <a:rPr dirty="0" spc="-15"/>
              <a:t>ООТ</a:t>
            </a:r>
            <a:r>
              <a:rPr dirty="0" spc="-30"/>
              <a:t>В</a:t>
            </a:r>
            <a:r>
              <a:rPr dirty="0" spc="-20"/>
              <a:t>Е</a:t>
            </a:r>
            <a:r>
              <a:rPr dirty="0" spc="-15"/>
              <a:t>Т</a:t>
            </a:r>
            <a:r>
              <a:rPr dirty="0" spc="-25"/>
              <a:t>С</a:t>
            </a:r>
            <a:r>
              <a:rPr dirty="0" spc="-15"/>
              <a:t>Т</a:t>
            </a:r>
            <a:r>
              <a:rPr dirty="0" spc="-30"/>
              <a:t>ВИ</a:t>
            </a:r>
            <a:r>
              <a:rPr dirty="0"/>
              <a:t>Е</a:t>
            </a:r>
            <a:r>
              <a:rPr dirty="0" spc="15"/>
              <a:t> </a:t>
            </a:r>
            <a:r>
              <a:rPr dirty="0" spc="5"/>
              <a:t>Т</a:t>
            </a:r>
            <a:r>
              <a:rPr dirty="0"/>
              <a:t>ЕМЕ</a:t>
            </a:r>
          </a:p>
        </p:txBody>
      </p:sp>
      <p:sp>
        <p:nvSpPr>
          <p:cNvPr id="4" name="object 4"/>
          <p:cNvSpPr/>
          <p:nvPr/>
        </p:nvSpPr>
        <p:spPr>
          <a:xfrm>
            <a:off x="429768" y="4072126"/>
            <a:ext cx="8141334" cy="70485"/>
          </a:xfrm>
          <a:custGeom>
            <a:avLst/>
            <a:gdLst/>
            <a:ahLst/>
            <a:cxnLst/>
            <a:rect l="l" t="t" r="r" b="b"/>
            <a:pathLst>
              <a:path w="8141334" h="70485">
                <a:moveTo>
                  <a:pt x="8140954" y="0"/>
                </a:moveTo>
                <a:lnTo>
                  <a:pt x="0" y="0"/>
                </a:lnTo>
                <a:lnTo>
                  <a:pt x="0" y="69978"/>
                </a:lnTo>
                <a:lnTo>
                  <a:pt x="8140954" y="69978"/>
                </a:lnTo>
                <a:lnTo>
                  <a:pt x="8140954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20776" y="1120851"/>
            <a:ext cx="8655685" cy="5650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10795">
              <a:lnSpc>
                <a:spcPct val="100000"/>
              </a:lnSpc>
              <a:spcBef>
                <a:spcPts val="105"/>
              </a:spcBef>
            </a:pPr>
            <a:r>
              <a:rPr dirty="0" sz="2300" spc="-20" b="1">
                <a:solidFill>
                  <a:srgbClr val="344661"/>
                </a:solidFill>
                <a:latin typeface="Calibri"/>
                <a:cs typeface="Calibri"/>
              </a:rPr>
              <a:t>Участник </a:t>
            </a:r>
            <a:r>
              <a:rPr dirty="0" sz="2300" spc="-40" b="1">
                <a:solidFill>
                  <a:srgbClr val="344661"/>
                </a:solidFill>
                <a:latin typeface="Calibri"/>
                <a:cs typeface="Calibri"/>
              </a:rPr>
              <a:t>должен </a:t>
            </a:r>
            <a:r>
              <a:rPr dirty="0" sz="2300" spc="-10" b="1">
                <a:solidFill>
                  <a:srgbClr val="344661"/>
                </a:solidFill>
                <a:latin typeface="Calibri"/>
                <a:cs typeface="Calibri"/>
              </a:rPr>
              <a:t>рассуждать 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на </a:t>
            </a:r>
            <a:r>
              <a:rPr dirty="0" sz="2300" spc="-30" b="1">
                <a:solidFill>
                  <a:srgbClr val="344661"/>
                </a:solidFill>
                <a:latin typeface="Calibri"/>
                <a:cs typeface="Calibri"/>
              </a:rPr>
              <a:t>предложенную </a:t>
            </a:r>
            <a:r>
              <a:rPr dirty="0" sz="2300" spc="-75" b="1">
                <a:solidFill>
                  <a:srgbClr val="344661"/>
                </a:solidFill>
                <a:latin typeface="Calibri"/>
                <a:cs typeface="Calibri"/>
              </a:rPr>
              <a:t>тему, 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выбрав </a:t>
            </a:r>
            <a:r>
              <a:rPr dirty="0" sz="2300" spc="-15" b="1">
                <a:solidFill>
                  <a:srgbClr val="344661"/>
                </a:solidFill>
                <a:latin typeface="Calibri"/>
                <a:cs typeface="Calibri"/>
              </a:rPr>
              <a:t>путь </a:t>
            </a:r>
            <a:r>
              <a:rPr dirty="0" sz="2300" spc="-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её</a:t>
            </a:r>
            <a:r>
              <a:rPr dirty="0" sz="23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10" b="1">
                <a:solidFill>
                  <a:srgbClr val="344661"/>
                </a:solidFill>
                <a:latin typeface="Calibri"/>
                <a:cs typeface="Calibri"/>
              </a:rPr>
              <a:t>раскрытия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15" b="1">
                <a:solidFill>
                  <a:srgbClr val="344661"/>
                </a:solidFill>
                <a:latin typeface="Calibri"/>
                <a:cs typeface="Calibri"/>
              </a:rPr>
              <a:t>(например,</a:t>
            </a:r>
            <a:r>
              <a:rPr dirty="0" sz="2300" spc="-10" b="1">
                <a:solidFill>
                  <a:srgbClr val="344661"/>
                </a:solidFill>
                <a:latin typeface="Calibri"/>
                <a:cs typeface="Calibri"/>
              </a:rPr>
              <a:t> отвечает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 на</a:t>
            </a:r>
            <a:r>
              <a:rPr dirty="0" sz="2300" spc="509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15" b="1">
                <a:solidFill>
                  <a:srgbClr val="344661"/>
                </a:solidFill>
                <a:latin typeface="Calibri"/>
                <a:cs typeface="Calibri"/>
              </a:rPr>
              <a:t>вопрос,</a:t>
            </a:r>
            <a:r>
              <a:rPr dirty="0" sz="2300" spc="484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20" b="1">
                <a:solidFill>
                  <a:srgbClr val="344661"/>
                </a:solidFill>
                <a:latin typeface="Calibri"/>
                <a:cs typeface="Calibri"/>
              </a:rPr>
              <a:t>поставленный</a:t>
            </a:r>
            <a:r>
              <a:rPr dirty="0" sz="2300" spc="4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2300" spc="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40" b="1">
                <a:solidFill>
                  <a:srgbClr val="344661"/>
                </a:solidFill>
                <a:latin typeface="Calibri"/>
                <a:cs typeface="Calibri"/>
              </a:rPr>
              <a:t>теме,</a:t>
            </a:r>
            <a:r>
              <a:rPr dirty="0" sz="2300" spc="6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или</a:t>
            </a:r>
            <a:r>
              <a:rPr dirty="0" sz="2300" spc="-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размышляет</a:t>
            </a:r>
            <a:r>
              <a:rPr dirty="0" sz="2300" spc="-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10" b="1">
                <a:solidFill>
                  <a:srgbClr val="344661"/>
                </a:solidFill>
                <a:latin typeface="Calibri"/>
                <a:cs typeface="Calibri"/>
              </a:rPr>
              <a:t>над </a:t>
            </a:r>
            <a:r>
              <a:rPr dirty="0" sz="2300" spc="-35" b="1">
                <a:solidFill>
                  <a:srgbClr val="344661"/>
                </a:solidFill>
                <a:latin typeface="Calibri"/>
                <a:cs typeface="Calibri"/>
              </a:rPr>
              <a:t>предложенной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35" b="1">
                <a:solidFill>
                  <a:srgbClr val="344661"/>
                </a:solidFill>
                <a:latin typeface="Calibri"/>
                <a:cs typeface="Calibri"/>
              </a:rPr>
              <a:t>проблемой</a:t>
            </a:r>
            <a:r>
              <a:rPr dirty="0" sz="2300" spc="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2300" spc="-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40" b="1">
                <a:solidFill>
                  <a:srgbClr val="344661"/>
                </a:solidFill>
                <a:latin typeface="Calibri"/>
                <a:cs typeface="Calibri"/>
              </a:rPr>
              <a:t>т.п.).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20" b="1">
                <a:solidFill>
                  <a:srgbClr val="E65E52"/>
                </a:solidFill>
                <a:latin typeface="Calibri"/>
                <a:cs typeface="Calibri"/>
              </a:rPr>
              <a:t>ставится</a:t>
            </a:r>
            <a:r>
              <a:rPr dirty="0" sz="2300" spc="-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50" b="1">
                <a:solidFill>
                  <a:srgbClr val="E65E52"/>
                </a:solidFill>
                <a:latin typeface="Calibri"/>
                <a:cs typeface="Calibri"/>
              </a:rPr>
              <a:t>только</a:t>
            </a:r>
            <a:r>
              <a:rPr dirty="0" sz="2300" spc="-4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2300" spc="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случае,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5" b="1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5" b="1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dirty="0" sz="2300" spc="49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5" b="1">
                <a:solidFill>
                  <a:srgbClr val="E65E52"/>
                </a:solidFill>
                <a:latin typeface="Calibri"/>
                <a:cs typeface="Calibri"/>
              </a:rPr>
              <a:t>не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25" b="1">
                <a:solidFill>
                  <a:srgbClr val="E65E52"/>
                </a:solidFill>
                <a:latin typeface="Calibri"/>
                <a:cs typeface="Calibri"/>
              </a:rPr>
              <a:t>соответствует</a:t>
            </a:r>
            <a:r>
              <a:rPr dirty="0" sz="2300" spc="-2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теме,</a:t>
            </a:r>
            <a:r>
              <a:rPr dirty="0" sz="2300" spc="-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нём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 нет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ответа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 на 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вопрос,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20" b="1">
                <a:solidFill>
                  <a:srgbClr val="E65E52"/>
                </a:solidFill>
                <a:latin typeface="Calibri"/>
                <a:cs typeface="Calibri"/>
              </a:rPr>
              <a:t>поставленный</a:t>
            </a:r>
            <a:r>
              <a:rPr dirty="0" sz="2300" spc="-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dirty="0" sz="2300" spc="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теме,</a:t>
            </a:r>
            <a:r>
              <a:rPr dirty="0" sz="2300" spc="-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2300" spc="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5" b="1">
                <a:solidFill>
                  <a:srgbClr val="E65E52"/>
                </a:solidFill>
                <a:latin typeface="Calibri"/>
                <a:cs typeface="Calibri"/>
              </a:rPr>
              <a:t>нём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20" b="1">
                <a:solidFill>
                  <a:srgbClr val="E65E52"/>
                </a:solidFill>
                <a:latin typeface="Calibri"/>
                <a:cs typeface="Calibri"/>
              </a:rPr>
              <a:t>прослеживается</a:t>
            </a:r>
            <a:r>
              <a:rPr dirty="0" sz="2300" spc="484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конкретной</a:t>
            </a:r>
            <a:r>
              <a:rPr dirty="0" sz="2300" spc="4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50" b="1">
                <a:solidFill>
                  <a:srgbClr val="E65E52"/>
                </a:solidFill>
                <a:latin typeface="Calibri"/>
                <a:cs typeface="Calibri"/>
              </a:rPr>
              <a:t>цели </a:t>
            </a:r>
            <a:r>
              <a:rPr dirty="0" sz="2300" spc="-4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высказывания.</a:t>
            </a:r>
            <a:r>
              <a:rPr dirty="0" sz="2300" spc="1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5" b="1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dirty="0" sz="2300" spc="9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dirty="0" sz="2300" spc="19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dirty="0" sz="2300" spc="3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dirty="0" sz="2300" spc="19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Calibri"/>
              <a:cs typeface="Calibri"/>
            </a:endParaRPr>
          </a:p>
          <a:p>
            <a:pPr algn="just" marL="85725" marR="67945">
              <a:lnSpc>
                <a:spcPct val="90000"/>
              </a:lnSpc>
            </a:pP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«…нужно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учитывать,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 что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участник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20" i="1">
                <a:solidFill>
                  <a:srgbClr val="344661"/>
                </a:solidFill>
                <a:latin typeface="Calibri"/>
                <a:cs typeface="Calibri"/>
              </a:rPr>
              <a:t>итогового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 сочинения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0" b="1" i="1">
                <a:solidFill>
                  <a:srgbClr val="344661"/>
                </a:solidFill>
                <a:latin typeface="Calibri"/>
                <a:cs typeface="Calibri"/>
              </a:rPr>
              <a:t>вправе </a:t>
            </a:r>
            <a:r>
              <a:rPr dirty="0" sz="2200" spc="-5" b="1" i="1">
                <a:solidFill>
                  <a:srgbClr val="344661"/>
                </a:solidFill>
                <a:latin typeface="Calibri"/>
                <a:cs typeface="Calibri"/>
              </a:rPr>
              <a:t> выбрать </a:t>
            </a:r>
            <a:r>
              <a:rPr dirty="0" sz="2200" spc="-10" b="1" i="1">
                <a:solidFill>
                  <a:srgbClr val="344661"/>
                </a:solidFill>
                <a:latin typeface="Calibri"/>
                <a:cs typeface="Calibri"/>
              </a:rPr>
              <a:t>оригинальный </a:t>
            </a:r>
            <a:r>
              <a:rPr dirty="0" sz="2200" spc="-15" b="1" i="1">
                <a:solidFill>
                  <a:srgbClr val="344661"/>
                </a:solidFill>
                <a:latin typeface="Calibri"/>
                <a:cs typeface="Calibri"/>
              </a:rPr>
              <a:t>путь </a:t>
            </a:r>
            <a:r>
              <a:rPr dirty="0" sz="2200" spc="-10" b="1" i="1">
                <a:solidFill>
                  <a:srgbClr val="344661"/>
                </a:solidFill>
                <a:latin typeface="Calibri"/>
                <a:cs typeface="Calibri"/>
              </a:rPr>
              <a:t>ее раскрытия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. «Незачет» </a:t>
            </a:r>
            <a:r>
              <a:rPr dirty="0" sz="2200" spc="-25" i="1">
                <a:solidFill>
                  <a:srgbClr val="344661"/>
                </a:solidFill>
                <a:latin typeface="Calibri"/>
                <a:cs typeface="Calibri"/>
              </a:rPr>
              <a:t>ставится </a:t>
            </a:r>
            <a:r>
              <a:rPr dirty="0" sz="2200" spc="-2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30" i="1">
                <a:solidFill>
                  <a:srgbClr val="344661"/>
                </a:solidFill>
                <a:latin typeface="Calibri"/>
                <a:cs typeface="Calibri"/>
              </a:rPr>
              <a:t>только</a:t>
            </a:r>
            <a:r>
              <a:rPr dirty="0" sz="2200" spc="-2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2200" spc="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случае,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если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25" i="1">
                <a:solidFill>
                  <a:srgbClr val="344661"/>
                </a:solidFill>
                <a:latin typeface="Calibri"/>
                <a:cs typeface="Calibri"/>
              </a:rPr>
              <a:t>сочинение</a:t>
            </a:r>
            <a:r>
              <a:rPr dirty="0" sz="2200" spc="-2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не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соответствует</a:t>
            </a:r>
            <a:r>
              <a:rPr dirty="0" sz="2200" spc="46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теме,</a:t>
            </a:r>
            <a:r>
              <a:rPr dirty="0" sz="2200" spc="484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2200" spc="50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нем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нет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ответа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на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вопрос, поставленный </a:t>
            </a:r>
            <a:r>
              <a:rPr dirty="0" sz="2200" spc="5" i="1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теме,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или </a:t>
            </a:r>
            <a:r>
              <a:rPr dirty="0" sz="2200" spc="5" i="1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сочинении </a:t>
            </a:r>
            <a:r>
              <a:rPr dirty="0" sz="2200" spc="-35" i="1">
                <a:solidFill>
                  <a:srgbClr val="344661"/>
                </a:solidFill>
                <a:latin typeface="Calibri"/>
                <a:cs typeface="Calibri"/>
              </a:rPr>
              <a:t>не </a:t>
            </a:r>
            <a:r>
              <a:rPr dirty="0" sz="2200" spc="-3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25" i="1">
                <a:solidFill>
                  <a:srgbClr val="344661"/>
                </a:solidFill>
                <a:latin typeface="Calibri"/>
                <a:cs typeface="Calibri"/>
              </a:rPr>
              <a:t>прослеживается</a:t>
            </a:r>
            <a:r>
              <a:rPr dirty="0" sz="2200" spc="-2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конкретной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40" i="1">
                <a:solidFill>
                  <a:srgbClr val="344661"/>
                </a:solidFill>
                <a:latin typeface="Calibri"/>
                <a:cs typeface="Calibri"/>
              </a:rPr>
              <a:t>цели</a:t>
            </a:r>
            <a:r>
              <a:rPr dirty="0" sz="2200" spc="-3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30" i="1">
                <a:solidFill>
                  <a:srgbClr val="344661"/>
                </a:solidFill>
                <a:latin typeface="Calibri"/>
                <a:cs typeface="Calibri"/>
              </a:rPr>
              <a:t>высказывания.</a:t>
            </a:r>
            <a:r>
              <a:rPr dirty="0" sz="2200" spc="-2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При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30" i="1">
                <a:solidFill>
                  <a:srgbClr val="344661"/>
                </a:solidFill>
                <a:latin typeface="Calibri"/>
                <a:cs typeface="Calibri"/>
              </a:rPr>
              <a:t>оценке </a:t>
            </a:r>
            <a:r>
              <a:rPr dirty="0" sz="2200" spc="-2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сочинения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5" i="1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2200" spc="1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данному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критерию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b="1" i="1">
                <a:solidFill>
                  <a:srgbClr val="344661"/>
                </a:solidFill>
                <a:latin typeface="Calibri"/>
                <a:cs typeface="Calibri"/>
              </a:rPr>
              <a:t>не</a:t>
            </a:r>
            <a:r>
              <a:rPr dirty="0" sz="2200" b="1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20" b="1" i="1">
                <a:solidFill>
                  <a:srgbClr val="344661"/>
                </a:solidFill>
                <a:latin typeface="Calibri"/>
                <a:cs typeface="Calibri"/>
              </a:rPr>
              <a:t>учитываются</a:t>
            </a:r>
            <a:r>
              <a:rPr dirty="0" sz="2200" spc="-15" b="1" i="1">
                <a:solidFill>
                  <a:srgbClr val="344661"/>
                </a:solidFill>
                <a:latin typeface="Calibri"/>
                <a:cs typeface="Calibri"/>
              </a:rPr>
              <a:t> логические </a:t>
            </a:r>
            <a:r>
              <a:rPr dirty="0" sz="2200" spc="-10" b="1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b="1" i="1">
                <a:solidFill>
                  <a:srgbClr val="344661"/>
                </a:solidFill>
                <a:latin typeface="Calibri"/>
                <a:cs typeface="Calibri"/>
              </a:rPr>
              <a:t>ошибки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(они </a:t>
            </a:r>
            <a:r>
              <a:rPr dirty="0" sz="2200" spc="-30" i="1">
                <a:solidFill>
                  <a:srgbClr val="344661"/>
                </a:solidFill>
                <a:latin typeface="Calibri"/>
                <a:cs typeface="Calibri"/>
              </a:rPr>
              <a:t>выявляются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при </a:t>
            </a:r>
            <a:r>
              <a:rPr dirty="0" sz="2200" spc="-30" i="1">
                <a:solidFill>
                  <a:srgbClr val="344661"/>
                </a:solidFill>
                <a:latin typeface="Calibri"/>
                <a:cs typeface="Calibri"/>
              </a:rPr>
              <a:t>оценке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сочинения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по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Критерию </a:t>
            </a:r>
            <a:r>
              <a:rPr dirty="0" sz="2200" spc="-20" i="1">
                <a:solidFill>
                  <a:srgbClr val="344661"/>
                </a:solidFill>
                <a:latin typeface="Calibri"/>
                <a:cs typeface="Calibri"/>
              </a:rPr>
              <a:t>№3)»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(МР</a:t>
            </a:r>
            <a:r>
              <a:rPr dirty="0" sz="2200" spc="-8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п.5.2.5</a:t>
            </a:r>
            <a:r>
              <a:rPr dirty="0" sz="2200" spc="-13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с.32)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416"/>
                </a:lnTo>
                <a:lnTo>
                  <a:pt x="9144000" y="923416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8600" rIns="0" bIns="0" rtlCol="0" vert="horz">
            <a:spAutoFit/>
          </a:bodyPr>
          <a:lstStyle/>
          <a:p>
            <a:pPr algn="ctr" marR="54610">
              <a:lnSpc>
                <a:spcPct val="100000"/>
              </a:lnSpc>
              <a:spcBef>
                <a:spcPts val="1800"/>
              </a:spcBef>
            </a:pPr>
            <a:r>
              <a:rPr dirty="0" spc="-10"/>
              <a:t>КРИ</a:t>
            </a:r>
            <a:r>
              <a:rPr dirty="0" spc="5"/>
              <a:t>Т</a:t>
            </a:r>
            <a:r>
              <a:rPr dirty="0"/>
              <a:t>ЕР</a:t>
            </a:r>
            <a:r>
              <a:rPr dirty="0" spc="-10"/>
              <a:t>И</a:t>
            </a:r>
            <a:r>
              <a:rPr dirty="0"/>
              <a:t>И</a:t>
            </a:r>
            <a:r>
              <a:rPr dirty="0" spc="-95"/>
              <a:t> </a:t>
            </a:r>
            <a:r>
              <a:rPr dirty="0" spc="5"/>
              <a:t>ОЦ</a:t>
            </a:r>
            <a:r>
              <a:rPr dirty="0"/>
              <a:t>ЕН</a:t>
            </a:r>
            <a:r>
              <a:rPr dirty="0" spc="-10"/>
              <a:t>И</a:t>
            </a:r>
            <a:r>
              <a:rPr dirty="0" spc="-5"/>
              <a:t>В</a:t>
            </a:r>
            <a:r>
              <a:rPr dirty="0" spc="10"/>
              <a:t>А</a:t>
            </a:r>
            <a:r>
              <a:rPr dirty="0"/>
              <a:t>Н</a:t>
            </a:r>
            <a:r>
              <a:rPr dirty="0" spc="-10"/>
              <a:t>И</a:t>
            </a:r>
            <a:r>
              <a:rPr dirty="0"/>
              <a:t>Я</a:t>
            </a:r>
            <a:r>
              <a:rPr dirty="0" spc="-175"/>
              <a:t> </a:t>
            </a:r>
            <a:r>
              <a:rPr dirty="0" spc="-30"/>
              <a:t>И</a:t>
            </a:r>
            <a:r>
              <a:rPr dirty="0" spc="-15"/>
              <a:t>Т</a:t>
            </a:r>
            <a:r>
              <a:rPr dirty="0" spc="-20"/>
              <a:t>О</a:t>
            </a:r>
            <a:r>
              <a:rPr dirty="0" spc="-30"/>
              <a:t>Г</a:t>
            </a:r>
            <a:r>
              <a:rPr dirty="0" spc="-20"/>
              <a:t>О</a:t>
            </a:r>
            <a:r>
              <a:rPr dirty="0" spc="-30"/>
              <a:t>В</a:t>
            </a:r>
            <a:r>
              <a:rPr dirty="0" spc="-20"/>
              <a:t>О</a:t>
            </a:r>
            <a:r>
              <a:rPr dirty="0" spc="-25"/>
              <a:t>Г</a:t>
            </a:r>
            <a:r>
              <a:rPr dirty="0"/>
              <a:t>О</a:t>
            </a:r>
            <a:r>
              <a:rPr dirty="0" spc="-80"/>
              <a:t> </a:t>
            </a:r>
            <a:r>
              <a:rPr dirty="0" spc="-5"/>
              <a:t>С</a:t>
            </a:r>
            <a:r>
              <a:rPr dirty="0" spc="5"/>
              <a:t>О</a:t>
            </a:r>
            <a:r>
              <a:rPr dirty="0"/>
              <a:t>Ч</a:t>
            </a:r>
            <a:r>
              <a:rPr dirty="0" spc="-10"/>
              <a:t>И</a:t>
            </a:r>
            <a:r>
              <a:rPr dirty="0"/>
              <a:t>НЕ</a:t>
            </a:r>
            <a:r>
              <a:rPr dirty="0" spc="-5"/>
              <a:t>Н</a:t>
            </a:r>
            <a:r>
              <a:rPr dirty="0" spc="-10"/>
              <a:t>И</a:t>
            </a:r>
            <a:r>
              <a:rPr dirty="0"/>
              <a:t>Я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3139438"/>
            <a:ext cx="9144000" cy="73025"/>
          </a:xfrm>
          <a:custGeom>
            <a:avLst/>
            <a:gdLst/>
            <a:ahLst/>
            <a:cxnLst/>
            <a:rect l="l" t="t" r="r" b="b"/>
            <a:pathLst>
              <a:path w="9144000" h="73025">
                <a:moveTo>
                  <a:pt x="9144000" y="0"/>
                </a:moveTo>
                <a:lnTo>
                  <a:pt x="0" y="0"/>
                </a:lnTo>
                <a:lnTo>
                  <a:pt x="0" y="72772"/>
                </a:lnTo>
                <a:lnTo>
                  <a:pt x="9144000" y="72772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0" y="100611"/>
            <a:ext cx="9144000" cy="1283335"/>
            <a:chOff x="0" y="100611"/>
            <a:chExt cx="9144000" cy="1283335"/>
          </a:xfrm>
        </p:grpSpPr>
        <p:sp>
          <p:nvSpPr>
            <p:cNvPr id="6" name="object 6"/>
            <p:cNvSpPr/>
            <p:nvPr/>
          </p:nvSpPr>
          <p:spPr>
            <a:xfrm>
              <a:off x="8461248" y="100621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29"/>
                  </a:lnTo>
                  <a:lnTo>
                    <a:pt x="115824" y="48729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84"/>
                  </a:moveTo>
                  <a:lnTo>
                    <a:pt x="210312" y="100584"/>
                  </a:lnTo>
                  <a:lnTo>
                    <a:pt x="210312" y="146278"/>
                  </a:lnTo>
                  <a:lnTo>
                    <a:pt x="323088" y="146278"/>
                  </a:lnTo>
                  <a:lnTo>
                    <a:pt x="323088" y="100584"/>
                  </a:lnTo>
                  <a:close/>
                </a:path>
                <a:path w="563879" h="253365">
                  <a:moveTo>
                    <a:pt x="563880" y="207124"/>
                  </a:moveTo>
                  <a:lnTo>
                    <a:pt x="448056" y="207124"/>
                  </a:lnTo>
                  <a:lnTo>
                    <a:pt x="448056" y="252831"/>
                  </a:lnTo>
                  <a:lnTo>
                    <a:pt x="563880" y="252831"/>
                  </a:lnTo>
                  <a:lnTo>
                    <a:pt x="563880" y="20712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13"/>
                  </a:lnTo>
                  <a:lnTo>
                    <a:pt x="563880" y="149313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29"/>
                  </a:lnTo>
                  <a:lnTo>
                    <a:pt x="563880" y="48729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436864" y="533437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760" y="204101"/>
                  </a:moveTo>
                  <a:lnTo>
                    <a:pt x="0" y="204101"/>
                  </a:lnTo>
                  <a:lnTo>
                    <a:pt x="0" y="252818"/>
                  </a:lnTo>
                  <a:lnTo>
                    <a:pt x="115760" y="252818"/>
                  </a:lnTo>
                  <a:lnTo>
                    <a:pt x="115760" y="204101"/>
                  </a:lnTo>
                  <a:close/>
                </a:path>
                <a:path w="567054" h="253365">
                  <a:moveTo>
                    <a:pt x="323037" y="103632"/>
                  </a:moveTo>
                  <a:lnTo>
                    <a:pt x="210312" y="103632"/>
                  </a:lnTo>
                  <a:lnTo>
                    <a:pt x="210312" y="152361"/>
                  </a:lnTo>
                  <a:lnTo>
                    <a:pt x="323037" y="152361"/>
                  </a:lnTo>
                  <a:lnTo>
                    <a:pt x="323037" y="103632"/>
                  </a:lnTo>
                  <a:close/>
                </a:path>
                <a:path w="567054" h="253365">
                  <a:moveTo>
                    <a:pt x="563549" y="103632"/>
                  </a:moveTo>
                  <a:lnTo>
                    <a:pt x="380746" y="103632"/>
                  </a:lnTo>
                  <a:lnTo>
                    <a:pt x="380746" y="149313"/>
                  </a:lnTo>
                  <a:lnTo>
                    <a:pt x="563549" y="149313"/>
                  </a:lnTo>
                  <a:lnTo>
                    <a:pt x="563549" y="103632"/>
                  </a:lnTo>
                  <a:close/>
                </a:path>
                <a:path w="567054" h="253365">
                  <a:moveTo>
                    <a:pt x="563702" y="204089"/>
                  </a:moveTo>
                  <a:lnTo>
                    <a:pt x="182880" y="204089"/>
                  </a:lnTo>
                  <a:lnTo>
                    <a:pt x="182880" y="249770"/>
                  </a:lnTo>
                  <a:lnTo>
                    <a:pt x="563702" y="249770"/>
                  </a:lnTo>
                  <a:lnTo>
                    <a:pt x="563702" y="204089"/>
                  </a:lnTo>
                  <a:close/>
                </a:path>
                <a:path w="567054" h="253365">
                  <a:moveTo>
                    <a:pt x="566623" y="0"/>
                  </a:moveTo>
                  <a:lnTo>
                    <a:pt x="450850" y="0"/>
                  </a:lnTo>
                  <a:lnTo>
                    <a:pt x="450850" y="45681"/>
                  </a:lnTo>
                  <a:lnTo>
                    <a:pt x="566623" y="45681"/>
                  </a:lnTo>
                  <a:lnTo>
                    <a:pt x="566623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923543"/>
              <a:ext cx="9144000" cy="460375"/>
            </a:xfrm>
            <a:custGeom>
              <a:avLst/>
              <a:gdLst/>
              <a:ahLst/>
              <a:cxnLst/>
              <a:rect l="l" t="t" r="r" b="b"/>
              <a:pathLst>
                <a:path w="9144000" h="460375">
                  <a:moveTo>
                    <a:pt x="9144000" y="0"/>
                  </a:moveTo>
                  <a:lnTo>
                    <a:pt x="0" y="0"/>
                  </a:lnTo>
                  <a:lnTo>
                    <a:pt x="0" y="460121"/>
                  </a:lnTo>
                  <a:lnTo>
                    <a:pt x="9144000" y="46012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0" y="4928614"/>
            <a:ext cx="9144000" cy="73025"/>
          </a:xfrm>
          <a:custGeom>
            <a:avLst/>
            <a:gdLst/>
            <a:ahLst/>
            <a:cxnLst/>
            <a:rect l="l" t="t" r="r" b="b"/>
            <a:pathLst>
              <a:path w="9144000" h="73025">
                <a:moveTo>
                  <a:pt x="9144000" y="0"/>
                </a:moveTo>
                <a:lnTo>
                  <a:pt x="0" y="0"/>
                </a:lnTo>
                <a:lnTo>
                  <a:pt x="0" y="72772"/>
                </a:lnTo>
                <a:lnTo>
                  <a:pt x="9144000" y="72772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82879" y="941324"/>
            <a:ext cx="8861425" cy="306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5024755" algn="l"/>
                <a:tab pos="7113270" algn="l"/>
              </a:tabLst>
            </a:pPr>
            <a:r>
              <a:rPr dirty="0" sz="2000" spc="-15" b="1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dirty="0" sz="20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dirty="0" sz="20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45" b="1">
                <a:solidFill>
                  <a:srgbClr val="FFFFFF"/>
                </a:solidFill>
                <a:latin typeface="Calibri"/>
                <a:cs typeface="Calibri"/>
              </a:rPr>
              <a:t>АРГУМЕНТАЦИЯ.</a:t>
            </a:r>
            <a:r>
              <a:rPr dirty="0" sz="20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ПРИВЛЕЧЕНИЕ	</a:t>
            </a:r>
            <a:r>
              <a:rPr dirty="0" sz="2000" spc="-80" b="1">
                <a:solidFill>
                  <a:srgbClr val="FFFFFF"/>
                </a:solidFill>
                <a:latin typeface="Calibri"/>
                <a:cs typeface="Calibri"/>
              </a:rPr>
              <a:t>ЛИТЕРАТУРНОГО	</a:t>
            </a:r>
            <a:r>
              <a:rPr dirty="0" sz="2000" spc="-70" b="1">
                <a:solidFill>
                  <a:srgbClr val="FFFFFF"/>
                </a:solidFill>
                <a:latin typeface="Calibri"/>
                <a:cs typeface="Calibri"/>
              </a:rPr>
              <a:t>МАТЕРИАЛА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Calibri"/>
              <a:cs typeface="Calibri"/>
            </a:endParaRPr>
          </a:p>
          <a:p>
            <a:pPr marL="121920" marR="591820">
              <a:lnSpc>
                <a:spcPct val="100000"/>
              </a:lnSpc>
              <a:spcBef>
                <a:spcPts val="5"/>
              </a:spcBef>
            </a:pP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Данный</a:t>
            </a:r>
            <a:r>
              <a:rPr dirty="0" sz="1500" spc="-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критерий</a:t>
            </a:r>
            <a:r>
              <a:rPr dirty="0" sz="1500" spc="-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344661"/>
                </a:solidFill>
                <a:latin typeface="Calibri"/>
                <a:cs typeface="Calibri"/>
              </a:rPr>
              <a:t>нацеливает</a:t>
            </a:r>
            <a:r>
              <a:rPr dirty="0" sz="1500" spc="-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на</a:t>
            </a:r>
            <a:r>
              <a:rPr dirty="0" sz="15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проверку</a:t>
            </a:r>
            <a:r>
              <a:rPr dirty="0" sz="15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умения</a:t>
            </a:r>
            <a:r>
              <a:rPr dirty="0" sz="15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строить</a:t>
            </a:r>
            <a:r>
              <a:rPr dirty="0" sz="15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рассуждение,</a:t>
            </a:r>
            <a:r>
              <a:rPr dirty="0" sz="15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5">
                <a:solidFill>
                  <a:srgbClr val="344661"/>
                </a:solidFill>
                <a:latin typeface="Calibri"/>
                <a:cs typeface="Calibri"/>
              </a:rPr>
              <a:t>доказывать</a:t>
            </a:r>
            <a:r>
              <a:rPr dirty="0" sz="15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свою</a:t>
            </a:r>
            <a:r>
              <a:rPr dirty="0" sz="15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позицию, </a:t>
            </a:r>
            <a:r>
              <a:rPr dirty="0" sz="1500" spc="-3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25">
                <a:solidFill>
                  <a:srgbClr val="344661"/>
                </a:solidFill>
                <a:latin typeface="Calibri"/>
                <a:cs typeface="Calibri"/>
              </a:rPr>
              <a:t>формулируя</a:t>
            </a:r>
            <a:r>
              <a:rPr dirty="0" sz="1500" spc="-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аргументы</a:t>
            </a:r>
            <a:r>
              <a:rPr dirty="0" sz="15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5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344661"/>
                </a:solidFill>
                <a:latin typeface="Calibri"/>
                <a:cs typeface="Calibri"/>
              </a:rPr>
              <a:t>подкрепляя</a:t>
            </a:r>
            <a:r>
              <a:rPr dirty="0" sz="1500" spc="-1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их</a:t>
            </a:r>
            <a:r>
              <a:rPr dirty="0" sz="15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примерами</a:t>
            </a:r>
            <a:r>
              <a:rPr dirty="0" sz="15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из</a:t>
            </a:r>
            <a:r>
              <a:rPr dirty="0" sz="15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опубликованных</a:t>
            </a:r>
            <a:r>
              <a:rPr dirty="0" sz="1500" spc="-14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344661"/>
                </a:solidFill>
                <a:latin typeface="Calibri"/>
                <a:cs typeface="Calibri"/>
              </a:rPr>
              <a:t>литературных</a:t>
            </a:r>
            <a:endParaRPr sz="15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</a:pP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произведений.</a:t>
            </a:r>
            <a:r>
              <a:rPr dirty="0" sz="1500" spc="1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Можно</a:t>
            </a:r>
            <a:r>
              <a:rPr dirty="0" sz="1500" spc="2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344661"/>
                </a:solidFill>
                <a:latin typeface="Calibri"/>
                <a:cs typeface="Calibri"/>
              </a:rPr>
              <a:t>привлекать</a:t>
            </a:r>
            <a:r>
              <a:rPr dirty="0" sz="1500" spc="1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344661"/>
                </a:solidFill>
                <a:latin typeface="Calibri"/>
                <a:cs typeface="Calibri"/>
              </a:rPr>
              <a:t>произведения</a:t>
            </a:r>
            <a:r>
              <a:rPr dirty="0" sz="1500" spc="1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устного</a:t>
            </a:r>
            <a:r>
              <a:rPr dirty="0" sz="1500" spc="-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народного</a:t>
            </a:r>
            <a:r>
              <a:rPr dirty="0" sz="1500" spc="2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b="1">
                <a:solidFill>
                  <a:srgbClr val="344661"/>
                </a:solidFill>
                <a:latin typeface="Calibri"/>
                <a:cs typeface="Calibri"/>
              </a:rPr>
              <a:t>творчества</a:t>
            </a:r>
            <a:r>
              <a:rPr dirty="0" sz="1500" spc="2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(за</a:t>
            </a:r>
            <a:r>
              <a:rPr dirty="0" sz="1500" spc="2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исключением</a:t>
            </a:r>
            <a:endParaRPr sz="15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</a:pP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малых</a:t>
            </a:r>
            <a:r>
              <a:rPr dirty="0" sz="15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жанров),</a:t>
            </a:r>
            <a:r>
              <a:rPr dirty="0" sz="1500" spc="2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35">
                <a:solidFill>
                  <a:srgbClr val="344661"/>
                </a:solidFill>
                <a:latin typeface="Calibri"/>
                <a:cs typeface="Calibri"/>
              </a:rPr>
              <a:t>х</a:t>
            </a:r>
            <a:r>
              <a:rPr dirty="0" sz="1500" spc="-35" b="1">
                <a:solidFill>
                  <a:srgbClr val="344661"/>
                </a:solidFill>
                <a:latin typeface="Calibri"/>
                <a:cs typeface="Calibri"/>
              </a:rPr>
              <a:t>удожественную,</a:t>
            </a:r>
            <a:r>
              <a:rPr dirty="0" sz="1500" spc="229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документальную,</a:t>
            </a:r>
            <a:r>
              <a:rPr dirty="0" sz="1500" spc="2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мемуарную,</a:t>
            </a:r>
            <a:r>
              <a:rPr dirty="0" sz="1500" spc="-1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публицистическую,</a:t>
            </a:r>
            <a:r>
              <a:rPr dirty="0" sz="1500" spc="-1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b="1">
                <a:solidFill>
                  <a:srgbClr val="344661"/>
                </a:solidFill>
                <a:latin typeface="Calibri"/>
                <a:cs typeface="Calibri"/>
              </a:rPr>
              <a:t>научную</a:t>
            </a:r>
            <a:r>
              <a:rPr dirty="0" sz="1500" spc="-1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endParaRPr sz="1500">
              <a:latin typeface="Calibri"/>
              <a:cs typeface="Calibri"/>
            </a:endParaRPr>
          </a:p>
          <a:p>
            <a:pPr algn="just" marL="121920" marR="5080">
              <a:lnSpc>
                <a:spcPct val="100000"/>
              </a:lnSpc>
            </a:pPr>
            <a:r>
              <a:rPr dirty="0" sz="1500" spc="-25" b="1">
                <a:solidFill>
                  <a:srgbClr val="344661"/>
                </a:solidFill>
                <a:latin typeface="Calibri"/>
                <a:cs typeface="Calibri"/>
              </a:rPr>
              <a:t>научно-популярную</a:t>
            </a:r>
            <a:r>
              <a:rPr dirty="0" sz="15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литературу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 (в</a:t>
            </a:r>
            <a:r>
              <a:rPr dirty="0" sz="1500" b="1">
                <a:solidFill>
                  <a:srgbClr val="344661"/>
                </a:solidFill>
                <a:latin typeface="Calibri"/>
                <a:cs typeface="Calibri"/>
              </a:rPr>
              <a:t> том</a:t>
            </a:r>
            <a:r>
              <a:rPr dirty="0" sz="1500" spc="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числе</a:t>
            </a:r>
            <a:r>
              <a:rPr dirty="0" sz="15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философскую,</a:t>
            </a:r>
            <a:r>
              <a:rPr dirty="0" sz="15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психологическую,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20" b="1">
                <a:solidFill>
                  <a:srgbClr val="344661"/>
                </a:solidFill>
                <a:latin typeface="Calibri"/>
                <a:cs typeface="Calibri"/>
              </a:rPr>
              <a:t>литературоведческую, </a:t>
            </a:r>
            <a:r>
              <a:rPr dirty="0" sz="15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25" b="1">
                <a:solidFill>
                  <a:srgbClr val="344661"/>
                </a:solidFill>
                <a:latin typeface="Calibri"/>
                <a:cs typeface="Calibri"/>
              </a:rPr>
              <a:t>искусствоведческую</a:t>
            </a:r>
            <a:r>
              <a:rPr dirty="0" sz="1500" spc="-25">
                <a:solidFill>
                  <a:srgbClr val="344661"/>
                </a:solidFill>
                <a:latin typeface="Calibri"/>
                <a:cs typeface="Calibri"/>
              </a:rPr>
              <a:t>),</a:t>
            </a:r>
            <a:r>
              <a:rPr dirty="0" sz="1500" spc="2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дневники,</a:t>
            </a:r>
            <a:r>
              <a:rPr dirty="0" sz="1500" spc="3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очерки,</a:t>
            </a:r>
            <a:r>
              <a:rPr dirty="0" sz="1500" spc="3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5">
                <a:solidFill>
                  <a:srgbClr val="344661"/>
                </a:solidFill>
                <a:latin typeface="Calibri"/>
                <a:cs typeface="Calibri"/>
              </a:rPr>
              <a:t>литературную</a:t>
            </a:r>
            <a:r>
              <a:rPr dirty="0" sz="1500" spc="3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5">
                <a:solidFill>
                  <a:srgbClr val="344661"/>
                </a:solidFill>
                <a:latin typeface="Calibri"/>
                <a:cs typeface="Calibri"/>
              </a:rPr>
              <a:t>критику</a:t>
            </a:r>
            <a:r>
              <a:rPr dirty="0" sz="1500" spc="6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и  </a:t>
            </a:r>
            <a:r>
              <a:rPr dirty="0" sz="1500" spc="-15">
                <a:solidFill>
                  <a:srgbClr val="344661"/>
                </a:solidFill>
                <a:latin typeface="Calibri"/>
                <a:cs typeface="Calibri"/>
              </a:rPr>
              <a:t>другие</a:t>
            </a:r>
            <a:r>
              <a:rPr dirty="0" sz="1500" spc="30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20">
                <a:solidFill>
                  <a:srgbClr val="344661"/>
                </a:solidFill>
                <a:latin typeface="Calibri"/>
                <a:cs typeface="Calibri"/>
              </a:rPr>
              <a:t>произведения</a:t>
            </a:r>
            <a:r>
              <a:rPr dirty="0" sz="1500" spc="6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20">
                <a:solidFill>
                  <a:srgbClr val="344661"/>
                </a:solidFill>
                <a:latin typeface="Calibri"/>
                <a:cs typeface="Calibri"/>
              </a:rPr>
              <a:t>отечественной </a:t>
            </a:r>
            <a:r>
              <a:rPr dirty="0" sz="1500" spc="-3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500" spc="3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мировой</a:t>
            </a:r>
            <a:r>
              <a:rPr dirty="0" sz="1500" spc="204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344661"/>
                </a:solidFill>
                <a:latin typeface="Calibri"/>
                <a:cs typeface="Calibri"/>
              </a:rPr>
              <a:t>литературы</a:t>
            </a:r>
            <a:r>
              <a:rPr dirty="0" sz="1500" spc="-1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(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достаточно</a:t>
            </a:r>
            <a:r>
              <a:rPr dirty="0" sz="1500" spc="-14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 b="1">
                <a:solidFill>
                  <a:srgbClr val="344661"/>
                </a:solidFill>
                <a:latin typeface="Calibri"/>
                <a:cs typeface="Calibri"/>
              </a:rPr>
              <a:t>опоры</a:t>
            </a:r>
            <a:r>
              <a:rPr dirty="0" sz="1500" spc="-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b="1">
                <a:solidFill>
                  <a:srgbClr val="344661"/>
                </a:solidFill>
                <a:latin typeface="Calibri"/>
                <a:cs typeface="Calibri"/>
              </a:rPr>
              <a:t>на</a:t>
            </a:r>
            <a:r>
              <a:rPr dirty="0" sz="1500" spc="-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один</a:t>
            </a:r>
            <a:r>
              <a:rPr dirty="0" sz="1500" spc="-1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текст).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Calibri"/>
              <a:cs typeface="Calibri"/>
            </a:endParaRPr>
          </a:p>
          <a:p>
            <a:pPr algn="just" marL="194945">
              <a:lnSpc>
                <a:spcPct val="100000"/>
              </a:lnSpc>
            </a:pP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dirty="0" sz="1900" spc="39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ставится</a:t>
            </a:r>
            <a:r>
              <a:rPr dirty="0" sz="1900" spc="55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при</a:t>
            </a:r>
            <a:r>
              <a:rPr dirty="0" sz="1900" spc="484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условии,</a:t>
            </a:r>
            <a:r>
              <a:rPr dirty="0" sz="1900" spc="44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dirty="0" sz="1900" spc="4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dirty="0" sz="1900" spc="4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20" b="1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dirty="0" sz="1900" spc="47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содержит</a:t>
            </a:r>
            <a:r>
              <a:rPr dirty="0" sz="1900" spc="5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аргументации,</a:t>
            </a:r>
            <a:endParaRPr sz="1900">
              <a:latin typeface="Calibri"/>
              <a:cs typeface="Calibri"/>
            </a:endParaRPr>
          </a:p>
          <a:p>
            <a:pPr algn="just" marL="194945">
              <a:lnSpc>
                <a:spcPct val="100000"/>
              </a:lnSpc>
              <a:spcBef>
                <a:spcPts val="5"/>
              </a:spcBef>
            </a:pP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написано</a:t>
            </a:r>
            <a:r>
              <a:rPr dirty="0" sz="1900" spc="8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без</a:t>
            </a:r>
            <a:r>
              <a:rPr dirty="0" sz="1900" spc="83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опоры</a:t>
            </a:r>
            <a:r>
              <a:rPr dirty="0" sz="1900" spc="8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на</a:t>
            </a:r>
            <a:r>
              <a:rPr dirty="0" sz="1900" spc="85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литературный</a:t>
            </a:r>
            <a:r>
              <a:rPr dirty="0" sz="1900" spc="78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материал,</a:t>
            </a:r>
            <a:r>
              <a:rPr dirty="0" sz="1900" spc="79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dirty="0" sz="1900" spc="819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900" spc="844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нём</a:t>
            </a:r>
            <a:r>
              <a:rPr dirty="0" sz="1900" spc="8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существенно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4032" y="4000322"/>
            <a:ext cx="8609330" cy="604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искажено</a:t>
            </a:r>
            <a:r>
              <a:rPr dirty="0" sz="1900" spc="15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содержание</a:t>
            </a:r>
            <a:r>
              <a:rPr dirty="0" sz="1900" spc="15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выбранного</a:t>
            </a:r>
            <a:r>
              <a:rPr dirty="0" sz="1900" spc="8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текста,</a:t>
            </a:r>
            <a:r>
              <a:rPr dirty="0" sz="1900" spc="16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dirty="0" sz="1900" spc="9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литературный</a:t>
            </a:r>
            <a:r>
              <a:rPr dirty="0" sz="1900" spc="7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материал</a:t>
            </a:r>
            <a:r>
              <a:rPr dirty="0" sz="1900" spc="229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лишь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527810" algn="l"/>
                <a:tab pos="1798955" algn="l"/>
                <a:tab pos="2668270" algn="l"/>
                <a:tab pos="4027804" algn="l"/>
                <a:tab pos="5421630" algn="l"/>
                <a:tab pos="5826760" algn="l"/>
                <a:tab pos="7735570" algn="l"/>
                <a:tab pos="8150225" algn="l"/>
              </a:tabLst>
            </a:pPr>
            <a:r>
              <a:rPr dirty="0" sz="1900" spc="-20" b="1">
                <a:solidFill>
                  <a:srgbClr val="E65E52"/>
                </a:solidFill>
                <a:latin typeface="Calibri"/>
                <a:cs typeface="Calibri"/>
              </a:rPr>
              <a:t>у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п</a:t>
            </a:r>
            <a:r>
              <a:rPr dirty="0" sz="1900" spc="-25" b="1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spc="-50" b="1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dirty="0" sz="1900" spc="-45" b="1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900" spc="-50" b="1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(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г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у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ы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п</a:t>
            </a:r>
            <a:r>
              <a:rPr dirty="0" sz="1900" spc="-25" b="1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п</a:t>
            </a:r>
            <a:r>
              <a:rPr dirty="0" sz="1900" spc="-140" b="1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д</a:t>
            </a: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к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п</a:t>
            </a:r>
            <a:r>
              <a:rPr dirty="0" sz="1900" spc="-20" b="1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dirty="0" sz="1900" spc="-45" b="1">
                <a:solidFill>
                  <a:srgbClr val="E65E52"/>
                </a:solidFill>
                <a:latin typeface="Calibri"/>
                <a:cs typeface="Calibri"/>
              </a:rPr>
              <a:t>ю</a:t>
            </a:r>
            <a:r>
              <a:rPr dirty="0" sz="1900" spc="-50" b="1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)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.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вс</a:t>
            </a:r>
            <a:r>
              <a:rPr dirty="0" sz="1900" spc="-50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х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2404" y="4427463"/>
            <a:ext cx="8510905" cy="84137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85725">
              <a:lnSpc>
                <a:spcPct val="100000"/>
              </a:lnSpc>
              <a:spcBef>
                <a:spcPts val="1295"/>
              </a:spcBef>
            </a:pP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dirty="0" sz="1900" spc="10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dirty="0" sz="1900" spc="8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dirty="0" sz="1900" spc="16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  <a:tabLst>
                <a:tab pos="384175" algn="l"/>
                <a:tab pos="1905635" algn="l"/>
                <a:tab pos="2146300" algn="l"/>
                <a:tab pos="3003550" algn="l"/>
                <a:tab pos="4161790" algn="l"/>
                <a:tab pos="5156200" algn="l"/>
                <a:tab pos="6263005" algn="l"/>
                <a:tab pos="7317740" algn="l"/>
              </a:tabLst>
            </a:pPr>
            <a:r>
              <a:rPr dirty="0" sz="1600" spc="-10" i="1">
                <a:latin typeface="Calibri"/>
                <a:cs typeface="Calibri"/>
              </a:rPr>
              <a:t>«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оо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тветс</a:t>
            </a:r>
            <a:r>
              <a:rPr dirty="0" sz="1600" spc="-20" i="1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нн</a:t>
            </a:r>
            <a:r>
              <a:rPr dirty="0" sz="1600" spc="10" i="1">
                <a:solidFill>
                  <a:srgbClr val="001F5F"/>
                </a:solidFill>
                <a:latin typeface="Calibri"/>
                <a:cs typeface="Calibri"/>
              </a:rPr>
              <a:t>ы</a:t>
            </a:r>
            <a:r>
              <a:rPr dirty="0" sz="1600" spc="5" i="1">
                <a:solidFill>
                  <a:srgbClr val="001F5F"/>
                </a:solidFill>
                <a:latin typeface="Calibri"/>
                <a:cs typeface="Calibri"/>
              </a:rPr>
              <a:t>м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ри</a:t>
            </a:r>
            <a:r>
              <a:rPr dirty="0" sz="1600" spc="5" i="1">
                <a:solidFill>
                  <a:srgbClr val="001F5F"/>
                </a:solidFill>
                <a:latin typeface="Calibri"/>
                <a:cs typeface="Calibri"/>
              </a:rPr>
              <a:t>те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ри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ем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уч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стн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600" spc="5" i="1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600" spc="10" i="1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600" spc="10" i="1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оч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я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од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епляет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2404" y="5243271"/>
            <a:ext cx="8521700" cy="14909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10"/>
              </a:spcBef>
            </a:pP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аргументы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 примерами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из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25" b="1" i="1">
                <a:solidFill>
                  <a:srgbClr val="001F5F"/>
                </a:solidFill>
                <a:latin typeface="Calibri"/>
                <a:cs typeface="Calibri"/>
              </a:rPr>
              <a:t>опубликованных</a:t>
            </a:r>
            <a:r>
              <a:rPr dirty="0" sz="1600" spc="-20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произведений.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При</a:t>
            </a:r>
            <a:r>
              <a:rPr dirty="0" sz="1600" spc="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написании 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 итогового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сочинения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участник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30" i="1">
                <a:solidFill>
                  <a:srgbClr val="001F5F"/>
                </a:solidFill>
                <a:latin typeface="Calibri"/>
                <a:cs typeface="Calibri"/>
              </a:rPr>
              <a:t>должен</a:t>
            </a:r>
            <a:r>
              <a:rPr dirty="0" sz="1600" spc="-2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строить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20" i="1">
                <a:solidFill>
                  <a:srgbClr val="001F5F"/>
                </a:solidFill>
                <a:latin typeface="Calibri"/>
                <a:cs typeface="Calibri"/>
              </a:rPr>
              <a:t>рассуждение,</a:t>
            </a:r>
            <a:r>
              <a:rPr dirty="0" sz="1600" spc="32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25" i="1">
                <a:solidFill>
                  <a:srgbClr val="001F5F"/>
                </a:solidFill>
                <a:latin typeface="Calibri"/>
                <a:cs typeface="Calibri"/>
              </a:rPr>
              <a:t>доказывая</a:t>
            </a:r>
            <a:r>
              <a:rPr dirty="0" sz="1600" spc="-2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свою</a:t>
            </a:r>
            <a:r>
              <a:rPr dirty="0" sz="1600" spc="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позицию, 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25" i="1">
                <a:solidFill>
                  <a:srgbClr val="001F5F"/>
                </a:solidFill>
                <a:latin typeface="Calibri"/>
                <a:cs typeface="Calibri"/>
              </a:rPr>
              <a:t>формулируя 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аргументы (они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могут включать 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dirty="0" sz="1600" spc="-10" b="1" i="1">
                <a:solidFill>
                  <a:srgbClr val="001F5F"/>
                </a:solidFill>
                <a:latin typeface="Calibri"/>
                <a:cs typeface="Calibri"/>
              </a:rPr>
              <a:t>примеры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из 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личного опыта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). 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Обязательным 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требованием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является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подкрепление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аргументов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25" b="1" i="1">
                <a:solidFill>
                  <a:srgbClr val="001F5F"/>
                </a:solidFill>
                <a:latin typeface="Calibri"/>
                <a:cs typeface="Calibri"/>
              </a:rPr>
              <a:t>хотя</a:t>
            </a:r>
            <a:r>
              <a:rPr dirty="0" sz="1600" spc="-20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5" b="1" i="1">
                <a:solidFill>
                  <a:srgbClr val="001F5F"/>
                </a:solidFill>
                <a:latin typeface="Calibri"/>
                <a:cs typeface="Calibri"/>
              </a:rPr>
              <a:t>бы</a:t>
            </a:r>
            <a:r>
              <a:rPr dirty="0" sz="1600" spc="10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одним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примером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из 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5" b="1" i="1">
                <a:solidFill>
                  <a:srgbClr val="001F5F"/>
                </a:solidFill>
                <a:latin typeface="Calibri"/>
                <a:cs typeface="Calibri"/>
              </a:rPr>
              <a:t>опубликованных</a:t>
            </a:r>
            <a:r>
              <a:rPr dirty="0" sz="1600" spc="-135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dirty="0" sz="1600" spc="-15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произведений</a:t>
            </a:r>
            <a:r>
              <a:rPr dirty="0" sz="1600" spc="5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(достаточно</a:t>
            </a:r>
            <a:r>
              <a:rPr dirty="0" sz="1600" spc="15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одного примера)»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(М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sz="1600" spc="-9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п.5.2.6</a:t>
            </a:r>
            <a:r>
              <a:rPr dirty="0" sz="1600" spc="-14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с.32)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64806"/>
            <a:ext cx="786765" cy="393065"/>
          </a:xfrm>
          <a:custGeom>
            <a:avLst/>
            <a:gdLst/>
            <a:ahLst/>
            <a:cxnLst/>
            <a:rect l="l" t="t" r="r" b="b"/>
            <a:pathLst>
              <a:path w="786765" h="393065">
                <a:moveTo>
                  <a:pt x="786257" y="0"/>
                </a:moveTo>
                <a:lnTo>
                  <a:pt x="0" y="0"/>
                </a:lnTo>
                <a:lnTo>
                  <a:pt x="0" y="392810"/>
                </a:lnTo>
                <a:lnTo>
                  <a:pt x="786257" y="392810"/>
                </a:lnTo>
                <a:lnTo>
                  <a:pt x="7862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071615"/>
            <a:ext cx="786765" cy="338455"/>
          </a:xfrm>
          <a:custGeom>
            <a:avLst/>
            <a:gdLst/>
            <a:ahLst/>
            <a:cxnLst/>
            <a:rect l="l" t="t" r="r" b="b"/>
            <a:pathLst>
              <a:path w="786765" h="338454">
                <a:moveTo>
                  <a:pt x="786257" y="0"/>
                </a:moveTo>
                <a:lnTo>
                  <a:pt x="0" y="0"/>
                </a:lnTo>
                <a:lnTo>
                  <a:pt x="0" y="338074"/>
                </a:lnTo>
                <a:lnTo>
                  <a:pt x="786257" y="338074"/>
                </a:lnTo>
                <a:lnTo>
                  <a:pt x="7862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681471"/>
            <a:ext cx="786765" cy="338455"/>
          </a:xfrm>
          <a:custGeom>
            <a:avLst/>
            <a:gdLst/>
            <a:ahLst/>
            <a:cxnLst/>
            <a:rect l="l" t="t" r="r" b="b"/>
            <a:pathLst>
              <a:path w="786765" h="338454">
                <a:moveTo>
                  <a:pt x="786257" y="0"/>
                </a:moveTo>
                <a:lnTo>
                  <a:pt x="0" y="0"/>
                </a:lnTo>
                <a:lnTo>
                  <a:pt x="0" y="338073"/>
                </a:lnTo>
                <a:lnTo>
                  <a:pt x="786257" y="338073"/>
                </a:lnTo>
                <a:lnTo>
                  <a:pt x="7862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5135879"/>
            <a:ext cx="786765" cy="490855"/>
          </a:xfrm>
          <a:custGeom>
            <a:avLst/>
            <a:gdLst/>
            <a:ahLst/>
            <a:cxnLst/>
            <a:rect l="l" t="t" r="r" b="b"/>
            <a:pathLst>
              <a:path w="786765" h="490854">
                <a:moveTo>
                  <a:pt x="786257" y="0"/>
                </a:moveTo>
                <a:lnTo>
                  <a:pt x="0" y="0"/>
                </a:lnTo>
                <a:lnTo>
                  <a:pt x="0" y="490474"/>
                </a:lnTo>
                <a:lnTo>
                  <a:pt x="786257" y="490474"/>
                </a:lnTo>
                <a:lnTo>
                  <a:pt x="7862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4715255"/>
            <a:ext cx="786765" cy="365760"/>
          </a:xfrm>
          <a:custGeom>
            <a:avLst/>
            <a:gdLst/>
            <a:ahLst/>
            <a:cxnLst/>
            <a:rect l="l" t="t" r="r" b="b"/>
            <a:pathLst>
              <a:path w="786765" h="365760">
                <a:moveTo>
                  <a:pt x="786257" y="0"/>
                </a:moveTo>
                <a:lnTo>
                  <a:pt x="0" y="0"/>
                </a:lnTo>
                <a:lnTo>
                  <a:pt x="0" y="365760"/>
                </a:lnTo>
                <a:lnTo>
                  <a:pt x="786257" y="365760"/>
                </a:lnTo>
                <a:lnTo>
                  <a:pt x="7862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553967"/>
            <a:ext cx="786765" cy="1106805"/>
          </a:xfrm>
          <a:custGeom>
            <a:avLst/>
            <a:gdLst/>
            <a:ahLst/>
            <a:cxnLst/>
            <a:rect l="l" t="t" r="r" b="b"/>
            <a:pathLst>
              <a:path w="786765" h="1106804">
                <a:moveTo>
                  <a:pt x="786257" y="0"/>
                </a:moveTo>
                <a:lnTo>
                  <a:pt x="0" y="0"/>
                </a:lnTo>
                <a:lnTo>
                  <a:pt x="0" y="1106297"/>
                </a:lnTo>
                <a:lnTo>
                  <a:pt x="786257" y="1106297"/>
                </a:lnTo>
                <a:lnTo>
                  <a:pt x="7862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215639"/>
            <a:ext cx="286385" cy="283845"/>
          </a:xfrm>
          <a:custGeom>
            <a:avLst/>
            <a:gdLst/>
            <a:ahLst/>
            <a:cxnLst/>
            <a:rect l="l" t="t" r="r" b="b"/>
            <a:pathLst>
              <a:path w="286385" h="283845">
                <a:moveTo>
                  <a:pt x="286004" y="0"/>
                </a:moveTo>
                <a:lnTo>
                  <a:pt x="0" y="0"/>
                </a:lnTo>
                <a:lnTo>
                  <a:pt x="0" y="283337"/>
                </a:lnTo>
                <a:lnTo>
                  <a:pt x="286004" y="283337"/>
                </a:lnTo>
                <a:lnTo>
                  <a:pt x="286004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73023" y="3215639"/>
            <a:ext cx="213360" cy="283845"/>
          </a:xfrm>
          <a:custGeom>
            <a:avLst/>
            <a:gdLst/>
            <a:ahLst/>
            <a:cxnLst/>
            <a:rect l="l" t="t" r="r" b="b"/>
            <a:pathLst>
              <a:path w="213359" h="283845">
                <a:moveTo>
                  <a:pt x="212851" y="0"/>
                </a:moveTo>
                <a:lnTo>
                  <a:pt x="0" y="0"/>
                </a:lnTo>
                <a:lnTo>
                  <a:pt x="0" y="283337"/>
                </a:lnTo>
                <a:lnTo>
                  <a:pt x="212851" y="283337"/>
                </a:lnTo>
                <a:lnTo>
                  <a:pt x="212851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416"/>
                </a:lnTo>
                <a:lnTo>
                  <a:pt x="9144000" y="923416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2885" rIns="0" bIns="0" rtlCol="0" vert="horz">
            <a:spAutoFit/>
          </a:bodyPr>
          <a:lstStyle/>
          <a:p>
            <a:pPr algn="ctr" marL="600710">
              <a:lnSpc>
                <a:spcPct val="100000"/>
              </a:lnSpc>
              <a:spcBef>
                <a:spcPts val="1755"/>
              </a:spcBef>
            </a:pPr>
            <a:r>
              <a:rPr dirty="0" spc="-5"/>
              <a:t>КРИТЕРИЙ</a:t>
            </a:r>
            <a:r>
              <a:rPr dirty="0" spc="-140"/>
              <a:t> </a:t>
            </a:r>
            <a:r>
              <a:rPr dirty="0"/>
              <a:t>3.</a:t>
            </a:r>
            <a:r>
              <a:rPr dirty="0" spc="-30"/>
              <a:t> КОМПОЗИЦИЯ</a:t>
            </a:r>
            <a:r>
              <a:rPr dirty="0" spc="30"/>
              <a:t> </a:t>
            </a:r>
            <a:r>
              <a:rPr dirty="0"/>
              <a:t>И</a:t>
            </a:r>
            <a:r>
              <a:rPr dirty="0" spc="-20"/>
              <a:t> </a:t>
            </a:r>
            <a:r>
              <a:rPr dirty="0" spc="-5"/>
              <a:t>ЛОГИКА</a:t>
            </a:r>
            <a:r>
              <a:rPr dirty="0" spc="-75"/>
              <a:t> </a:t>
            </a:r>
            <a:r>
              <a:rPr dirty="0" spc="-25"/>
              <a:t>РАССУЖДЕНИЯ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0" y="100611"/>
            <a:ext cx="9144000" cy="972185"/>
            <a:chOff x="0" y="100611"/>
            <a:chExt cx="9144000" cy="972185"/>
          </a:xfrm>
        </p:grpSpPr>
        <p:sp>
          <p:nvSpPr>
            <p:cNvPr id="13" name="object 13"/>
            <p:cNvSpPr/>
            <p:nvPr/>
          </p:nvSpPr>
          <p:spPr>
            <a:xfrm>
              <a:off x="8461248" y="100621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29"/>
                  </a:lnTo>
                  <a:lnTo>
                    <a:pt x="115824" y="48729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84"/>
                  </a:moveTo>
                  <a:lnTo>
                    <a:pt x="210312" y="100584"/>
                  </a:lnTo>
                  <a:lnTo>
                    <a:pt x="210312" y="146278"/>
                  </a:lnTo>
                  <a:lnTo>
                    <a:pt x="323088" y="146278"/>
                  </a:lnTo>
                  <a:lnTo>
                    <a:pt x="323088" y="100584"/>
                  </a:lnTo>
                  <a:close/>
                </a:path>
                <a:path w="563879" h="253365">
                  <a:moveTo>
                    <a:pt x="563880" y="207124"/>
                  </a:moveTo>
                  <a:lnTo>
                    <a:pt x="448056" y="207124"/>
                  </a:lnTo>
                  <a:lnTo>
                    <a:pt x="448056" y="252831"/>
                  </a:lnTo>
                  <a:lnTo>
                    <a:pt x="563880" y="252831"/>
                  </a:lnTo>
                  <a:lnTo>
                    <a:pt x="563880" y="20712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13"/>
                  </a:lnTo>
                  <a:lnTo>
                    <a:pt x="563880" y="149313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29"/>
                  </a:lnTo>
                  <a:lnTo>
                    <a:pt x="563880" y="48729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436864" y="533437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760" y="204101"/>
                  </a:moveTo>
                  <a:lnTo>
                    <a:pt x="0" y="204101"/>
                  </a:lnTo>
                  <a:lnTo>
                    <a:pt x="0" y="252818"/>
                  </a:lnTo>
                  <a:lnTo>
                    <a:pt x="115760" y="252818"/>
                  </a:lnTo>
                  <a:lnTo>
                    <a:pt x="115760" y="204101"/>
                  </a:lnTo>
                  <a:close/>
                </a:path>
                <a:path w="567054" h="253365">
                  <a:moveTo>
                    <a:pt x="323037" y="103632"/>
                  </a:moveTo>
                  <a:lnTo>
                    <a:pt x="210312" y="103632"/>
                  </a:lnTo>
                  <a:lnTo>
                    <a:pt x="210312" y="152361"/>
                  </a:lnTo>
                  <a:lnTo>
                    <a:pt x="323037" y="152361"/>
                  </a:lnTo>
                  <a:lnTo>
                    <a:pt x="323037" y="103632"/>
                  </a:lnTo>
                  <a:close/>
                </a:path>
                <a:path w="567054" h="253365">
                  <a:moveTo>
                    <a:pt x="563549" y="103632"/>
                  </a:moveTo>
                  <a:lnTo>
                    <a:pt x="380746" y="103632"/>
                  </a:lnTo>
                  <a:lnTo>
                    <a:pt x="380746" y="149313"/>
                  </a:lnTo>
                  <a:lnTo>
                    <a:pt x="563549" y="149313"/>
                  </a:lnTo>
                  <a:lnTo>
                    <a:pt x="563549" y="103632"/>
                  </a:lnTo>
                  <a:close/>
                </a:path>
                <a:path w="567054" h="253365">
                  <a:moveTo>
                    <a:pt x="563702" y="204089"/>
                  </a:moveTo>
                  <a:lnTo>
                    <a:pt x="182880" y="204089"/>
                  </a:lnTo>
                  <a:lnTo>
                    <a:pt x="182880" y="249770"/>
                  </a:lnTo>
                  <a:lnTo>
                    <a:pt x="563702" y="249770"/>
                  </a:lnTo>
                  <a:lnTo>
                    <a:pt x="563702" y="204089"/>
                  </a:lnTo>
                  <a:close/>
                </a:path>
                <a:path w="567054" h="253365">
                  <a:moveTo>
                    <a:pt x="566623" y="0"/>
                  </a:moveTo>
                  <a:lnTo>
                    <a:pt x="450850" y="0"/>
                  </a:lnTo>
                  <a:lnTo>
                    <a:pt x="450850" y="45681"/>
                  </a:lnTo>
                  <a:lnTo>
                    <a:pt x="566623" y="45681"/>
                  </a:lnTo>
                  <a:lnTo>
                    <a:pt x="566623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0" y="923543"/>
              <a:ext cx="9144000" cy="149225"/>
            </a:xfrm>
            <a:custGeom>
              <a:avLst/>
              <a:gdLst/>
              <a:ahLst/>
              <a:cxnLst/>
              <a:rect l="l" t="t" r="r" b="b"/>
              <a:pathLst>
                <a:path w="9144000" h="149225">
                  <a:moveTo>
                    <a:pt x="9144000" y="0"/>
                  </a:moveTo>
                  <a:lnTo>
                    <a:pt x="0" y="0"/>
                  </a:lnTo>
                  <a:lnTo>
                    <a:pt x="0" y="148971"/>
                  </a:lnTo>
                  <a:lnTo>
                    <a:pt x="9144000" y="14897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77520" y="987044"/>
            <a:ext cx="8837930" cy="18542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6985" indent="57785">
              <a:lnSpc>
                <a:spcPct val="100000"/>
              </a:lnSpc>
              <a:spcBef>
                <a:spcPts val="90"/>
              </a:spcBef>
            </a:pPr>
            <a:r>
              <a:rPr dirty="0" sz="2000" spc="-25" b="1">
                <a:solidFill>
                  <a:srgbClr val="344661"/>
                </a:solidFill>
                <a:latin typeface="Calibri"/>
                <a:cs typeface="Calibri"/>
              </a:rPr>
              <a:t>Нацеливает</a:t>
            </a:r>
            <a:r>
              <a:rPr dirty="0" sz="20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на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 проверку</a:t>
            </a:r>
            <a:r>
              <a:rPr dirty="0" sz="20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344661"/>
                </a:solidFill>
                <a:latin typeface="Calibri"/>
                <a:cs typeface="Calibri"/>
              </a:rPr>
              <a:t>умения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логично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выстраивать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рассуждение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на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 предложенную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65" b="1">
                <a:solidFill>
                  <a:srgbClr val="344661"/>
                </a:solidFill>
                <a:latin typeface="Calibri"/>
                <a:cs typeface="Calibri"/>
              </a:rPr>
              <a:t>тему.</a:t>
            </a:r>
            <a:r>
              <a:rPr dirty="0" sz="2000" spc="-6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344661"/>
                </a:solidFill>
                <a:latin typeface="Calibri"/>
                <a:cs typeface="Calibri"/>
              </a:rPr>
              <a:t>Участник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45" b="1">
                <a:solidFill>
                  <a:srgbClr val="344661"/>
                </a:solidFill>
                <a:latin typeface="Calibri"/>
                <a:cs typeface="Calibri"/>
              </a:rPr>
              <a:t>должен</a:t>
            </a: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выдерживать</a:t>
            </a:r>
            <a:r>
              <a:rPr dirty="0" sz="2000" spc="-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344661"/>
                </a:solidFill>
                <a:latin typeface="Calibri"/>
                <a:cs typeface="Calibri"/>
              </a:rPr>
              <a:t>соотношение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между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 тезисом</a:t>
            </a:r>
            <a:r>
              <a:rPr dirty="0" sz="2000" spc="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2000" spc="-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доказательствами.</a:t>
            </a:r>
            <a:endParaRPr sz="20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000" spc="-20" b="1">
                <a:solidFill>
                  <a:srgbClr val="E65E52"/>
                </a:solidFill>
                <a:latin typeface="Calibri"/>
                <a:cs typeface="Calibri"/>
              </a:rPr>
              <a:t>«Незачёт» ставится </a:t>
            </a:r>
            <a:r>
              <a:rPr dirty="0" sz="2000" spc="-10" b="1">
                <a:solidFill>
                  <a:srgbClr val="E65E52"/>
                </a:solidFill>
                <a:latin typeface="Calibri"/>
                <a:cs typeface="Calibri"/>
              </a:rPr>
              <a:t>при </a:t>
            </a:r>
            <a:r>
              <a:rPr dirty="0" sz="2000" spc="-15" b="1">
                <a:solidFill>
                  <a:srgbClr val="E65E52"/>
                </a:solidFill>
                <a:latin typeface="Calibri"/>
                <a:cs typeface="Calibri"/>
              </a:rPr>
              <a:t>условии, </a:t>
            </a:r>
            <a:r>
              <a:rPr dirty="0" sz="2000" spc="-10" b="1">
                <a:solidFill>
                  <a:srgbClr val="E65E52"/>
                </a:solidFill>
                <a:latin typeface="Calibri"/>
                <a:cs typeface="Calibri"/>
              </a:rPr>
              <a:t>если </a:t>
            </a:r>
            <a:r>
              <a:rPr dirty="0" sz="2000" spc="-25" b="1">
                <a:solidFill>
                  <a:srgbClr val="E65E52"/>
                </a:solidFill>
                <a:latin typeface="Calibri"/>
                <a:cs typeface="Calibri"/>
              </a:rPr>
              <a:t>грубые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логические </a:t>
            </a:r>
            <a:r>
              <a:rPr dirty="0" sz="2000" spc="-15" b="1">
                <a:solidFill>
                  <a:srgbClr val="E65E52"/>
                </a:solidFill>
                <a:latin typeface="Calibri"/>
                <a:cs typeface="Calibri"/>
              </a:rPr>
              <a:t>нарушения </a:t>
            </a:r>
            <a:r>
              <a:rPr dirty="0" sz="2000" spc="-20" b="1">
                <a:solidFill>
                  <a:srgbClr val="E65E52"/>
                </a:solidFill>
                <a:latin typeface="Calibri"/>
                <a:cs typeface="Calibri"/>
              </a:rPr>
              <a:t>мешают </a:t>
            </a:r>
            <a:r>
              <a:rPr dirty="0" sz="2000" spc="-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E65E52"/>
                </a:solidFill>
                <a:latin typeface="Calibri"/>
                <a:cs typeface="Calibri"/>
              </a:rPr>
              <a:t>пониманию</a:t>
            </a:r>
            <a:r>
              <a:rPr dirty="0" sz="2000" spc="-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смысла</a:t>
            </a:r>
            <a:r>
              <a:rPr dirty="0" sz="200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35" b="1">
                <a:solidFill>
                  <a:srgbClr val="E65E52"/>
                </a:solidFill>
                <a:latin typeface="Calibri"/>
                <a:cs typeface="Calibri"/>
              </a:rPr>
              <a:t>сказанного</a:t>
            </a:r>
            <a:r>
              <a:rPr dirty="0" sz="2000" spc="-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dirty="0" sz="2000" spc="44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40" b="1">
                <a:solidFill>
                  <a:srgbClr val="E65E52"/>
                </a:solidFill>
                <a:latin typeface="Calibri"/>
                <a:cs typeface="Calibri"/>
              </a:rPr>
              <a:t>отсутствует</a:t>
            </a:r>
            <a:r>
              <a:rPr dirty="0" sz="2000" spc="37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E65E52"/>
                </a:solidFill>
                <a:latin typeface="Calibri"/>
                <a:cs typeface="Calibri"/>
              </a:rPr>
              <a:t>тезисно-доказательная</a:t>
            </a:r>
            <a:r>
              <a:rPr dirty="0" sz="2000" spc="39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часть. </a:t>
            </a:r>
            <a:r>
              <a:rPr dirty="0" sz="2000" b="1">
                <a:solidFill>
                  <a:srgbClr val="E65E52"/>
                </a:solidFill>
                <a:latin typeface="Calibri"/>
                <a:cs typeface="Calibri"/>
              </a:rPr>
              <a:t> Во</a:t>
            </a:r>
            <a:r>
              <a:rPr dirty="0" sz="2000" spc="-2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dirty="0" sz="2000" spc="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dirty="0" sz="2000" spc="-6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dirty="0" sz="2000" spc="-2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35" b="1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dirty="0" sz="2000" spc="12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6511" y="3215639"/>
            <a:ext cx="286385" cy="283845"/>
          </a:xfrm>
          <a:custGeom>
            <a:avLst/>
            <a:gdLst/>
            <a:ahLst/>
            <a:cxnLst/>
            <a:rect l="l" t="t" r="r" b="b"/>
            <a:pathLst>
              <a:path w="286384" h="283845">
                <a:moveTo>
                  <a:pt x="286131" y="0"/>
                </a:moveTo>
                <a:lnTo>
                  <a:pt x="0" y="0"/>
                </a:lnTo>
                <a:lnTo>
                  <a:pt x="0" y="283337"/>
                </a:lnTo>
                <a:lnTo>
                  <a:pt x="286131" y="283337"/>
                </a:lnTo>
                <a:lnTo>
                  <a:pt x="286131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52755" y="3149549"/>
            <a:ext cx="15430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77824" y="3636264"/>
            <a:ext cx="8265795" cy="55244"/>
          </a:xfrm>
          <a:custGeom>
            <a:avLst/>
            <a:gdLst/>
            <a:ahLst/>
            <a:cxnLst/>
            <a:rect l="l" t="t" r="r" b="b"/>
            <a:pathLst>
              <a:path w="8265795" h="55245">
                <a:moveTo>
                  <a:pt x="8265668" y="0"/>
                </a:moveTo>
                <a:lnTo>
                  <a:pt x="0" y="0"/>
                </a:lnTo>
                <a:lnTo>
                  <a:pt x="0" y="54737"/>
                </a:lnTo>
                <a:lnTo>
                  <a:pt x="8265668" y="54737"/>
                </a:lnTo>
                <a:lnTo>
                  <a:pt x="8265668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007465" y="2956744"/>
            <a:ext cx="4299585" cy="5924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2301875">
              <a:lnSpc>
                <a:spcPct val="100000"/>
              </a:lnSpc>
              <a:spcBef>
                <a:spcPts val="405"/>
              </a:spcBef>
            </a:pPr>
            <a:r>
              <a:rPr dirty="0" u="heavy" sz="1600" spc="1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ТИПИЧНЫЕОШИБКИ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600" spc="-10" b="1">
                <a:solidFill>
                  <a:srgbClr val="344661"/>
                </a:solidFill>
                <a:latin typeface="Calibri"/>
                <a:cs typeface="Calibri"/>
              </a:rPr>
              <a:t>отсутствие</a:t>
            </a:r>
            <a:r>
              <a:rPr dirty="0" sz="1600" spc="-13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тезиса</a:t>
            </a:r>
            <a:r>
              <a:rPr dirty="0" sz="1600" spc="-1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/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344661"/>
                </a:solidFill>
                <a:latin typeface="Calibri"/>
                <a:cs typeface="Calibri"/>
              </a:rPr>
              <a:t>микровывода</a:t>
            </a:r>
            <a:r>
              <a:rPr dirty="0" sz="1600" spc="-16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после</a:t>
            </a:r>
            <a:r>
              <a:rPr dirty="0" sz="16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примера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7465" y="3637915"/>
            <a:ext cx="7526020" cy="1035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отсутствие</a:t>
            </a:r>
            <a:r>
              <a:rPr dirty="0" sz="1600" spc="-114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или</a:t>
            </a:r>
            <a:r>
              <a:rPr dirty="0" sz="1600" spc="-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нарушение</a:t>
            </a:r>
            <a:r>
              <a:rPr dirty="0" sz="1600" spc="-1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смысловых</a:t>
            </a:r>
            <a:r>
              <a:rPr dirty="0" sz="1600" spc="-1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связей</a:t>
            </a:r>
            <a:r>
              <a:rPr dirty="0" sz="1600" spc="-1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между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основными</a:t>
            </a:r>
            <a:r>
              <a:rPr dirty="0" sz="1600" spc="-7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частями</a:t>
            </a:r>
            <a:r>
              <a:rPr dirty="0" sz="1600" spc="-7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сочинения,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особенно</a:t>
            </a:r>
            <a:r>
              <a:rPr dirty="0" sz="1600" spc="-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между</a:t>
            </a:r>
            <a:r>
              <a:rPr dirty="0" sz="1600" spc="-114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вступлением</a:t>
            </a:r>
            <a:r>
              <a:rPr dirty="0" sz="1600" spc="-1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8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заключением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ВСТУПЛЕНИЕ:</a:t>
            </a:r>
            <a:r>
              <a:rPr dirty="0" sz="1100" spc="1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тезис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«смирение</a:t>
            </a:r>
            <a:r>
              <a:rPr dirty="0" sz="1100" spc="-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100" spc="-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добродетель»</a:t>
            </a:r>
            <a:endParaRPr sz="1100">
              <a:latin typeface="Calibri"/>
              <a:cs typeface="Calibri"/>
            </a:endParaRPr>
          </a:p>
          <a:p>
            <a:pPr marL="12700" marR="2630805">
              <a:lnSpc>
                <a:spcPct val="100000"/>
              </a:lnSpc>
            </a:pP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ОСНОВНАЯ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ЧАСТЬ: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аргументы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из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литературы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(«Бедная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Лиза»,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«Судьба</a:t>
            </a:r>
            <a:r>
              <a:rPr dirty="0" sz="11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человека») </a:t>
            </a:r>
            <a:r>
              <a:rPr dirty="0" sz="1100" spc="-229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:</a:t>
            </a:r>
            <a:r>
              <a:rPr dirty="0" sz="1100" spc="-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ис</a:t>
            </a:r>
            <a:r>
              <a:rPr dirty="0" sz="1100" spc="-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«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мир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ни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ете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ь»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83919" y="4660391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8253857" y="0"/>
                </a:moveTo>
                <a:lnTo>
                  <a:pt x="0" y="0"/>
                </a:lnTo>
                <a:lnTo>
                  <a:pt x="0" y="54736"/>
                </a:lnTo>
                <a:lnTo>
                  <a:pt x="8253857" y="54736"/>
                </a:lnTo>
                <a:lnTo>
                  <a:pt x="82538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962355" y="4752543"/>
            <a:ext cx="7156450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solidFill>
                  <a:srgbClr val="344661"/>
                </a:solidFill>
                <a:latin typeface="Calibri"/>
                <a:cs typeface="Calibri"/>
              </a:rPr>
              <a:t>недостаточная</a:t>
            </a:r>
            <a:r>
              <a:rPr dirty="0" sz="1600" spc="-16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соотнесённость</a:t>
            </a:r>
            <a:r>
              <a:rPr dirty="0" sz="1600" spc="-1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вступления</a:t>
            </a:r>
            <a:r>
              <a:rPr dirty="0" sz="1600" spc="-1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и/или</a:t>
            </a:r>
            <a:r>
              <a:rPr dirty="0" sz="1600" spc="-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заключения</a:t>
            </a:r>
            <a:r>
              <a:rPr dirty="0" sz="1600" spc="-1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темой</a:t>
            </a:r>
            <a:r>
              <a:rPr dirty="0" sz="16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сочинения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90016" y="5081015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8253857" y="0"/>
                </a:moveTo>
                <a:lnTo>
                  <a:pt x="0" y="0"/>
                </a:lnTo>
                <a:lnTo>
                  <a:pt x="0" y="54737"/>
                </a:lnTo>
                <a:lnTo>
                  <a:pt x="8253857" y="54737"/>
                </a:lnTo>
                <a:lnTo>
                  <a:pt x="82538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50163" y="5068951"/>
            <a:ext cx="749300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отсутствие</a:t>
            </a:r>
            <a:r>
              <a:rPr dirty="0" sz="1600" spc="-10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необходимых</a:t>
            </a:r>
            <a:r>
              <a:rPr dirty="0" sz="1600" spc="-7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частей</a:t>
            </a:r>
            <a:r>
              <a:rPr dirty="0" sz="1600" spc="-6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высказывания,</a:t>
            </a:r>
            <a:r>
              <a:rPr dirty="0" sz="1600" spc="-1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нарушения</a:t>
            </a:r>
            <a:r>
              <a:rPr dirty="0" sz="1600" spc="-6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4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их</a:t>
            </a:r>
            <a:r>
              <a:rPr dirty="0" sz="1600" spc="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последовательности, </a:t>
            </a:r>
            <a:r>
              <a:rPr dirty="0" sz="1600" spc="-3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диспропорции</a:t>
            </a:r>
            <a:r>
              <a:rPr dirty="0" sz="1600" spc="-1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объёме</a:t>
            </a:r>
            <a:r>
              <a:rPr dirty="0" sz="1600" spc="-1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частей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83919" y="5626606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8253857" y="0"/>
                </a:moveTo>
                <a:lnTo>
                  <a:pt x="0" y="0"/>
                </a:lnTo>
                <a:lnTo>
                  <a:pt x="0" y="54738"/>
                </a:lnTo>
                <a:lnTo>
                  <a:pt x="8253857" y="54738"/>
                </a:lnTo>
                <a:lnTo>
                  <a:pt x="82538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964488" y="5695594"/>
            <a:ext cx="486600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600" spc="-25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25" b="1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1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5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3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1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80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1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ой</a:t>
            </a:r>
            <a:r>
              <a:rPr dirty="0" sz="1600" spc="-1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1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сли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90016" y="6019797"/>
            <a:ext cx="8254365" cy="51435"/>
          </a:xfrm>
          <a:custGeom>
            <a:avLst/>
            <a:gdLst/>
            <a:ahLst/>
            <a:cxnLst/>
            <a:rect l="l" t="t" r="r" b="b"/>
            <a:pathLst>
              <a:path w="8254365" h="51435">
                <a:moveTo>
                  <a:pt x="8253857" y="0"/>
                </a:moveTo>
                <a:lnTo>
                  <a:pt x="0" y="0"/>
                </a:lnTo>
                <a:lnTo>
                  <a:pt x="0" y="51310"/>
                </a:lnTo>
                <a:lnTo>
                  <a:pt x="8253857" y="51310"/>
                </a:lnTo>
                <a:lnTo>
                  <a:pt x="82538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962355" y="6097930"/>
            <a:ext cx="2912110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1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соотв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ств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8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гу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-1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1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1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те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су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83919" y="6409944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8253857" y="0"/>
                </a:moveTo>
                <a:lnTo>
                  <a:pt x="0" y="0"/>
                </a:lnTo>
                <a:lnTo>
                  <a:pt x="0" y="54736"/>
                </a:lnTo>
                <a:lnTo>
                  <a:pt x="8253857" y="54736"/>
                </a:lnTo>
                <a:lnTo>
                  <a:pt x="82538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970584" y="6495999"/>
            <a:ext cx="619887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логические</a:t>
            </a:r>
            <a:r>
              <a:rPr dirty="0" sz="1600" spc="-1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ошибки</a:t>
            </a:r>
            <a:r>
              <a:rPr dirty="0" sz="16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(нарушение</a:t>
            </a:r>
            <a:r>
              <a:rPr dirty="0" sz="16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5" b="1">
                <a:solidFill>
                  <a:srgbClr val="344661"/>
                </a:solidFill>
                <a:latin typeface="Calibri"/>
                <a:cs typeface="Calibri"/>
              </a:rPr>
              <a:t>причинно-следственных</a:t>
            </a:r>
            <a:r>
              <a:rPr dirty="0" sz="1600" spc="-1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связей</a:t>
            </a:r>
            <a:r>
              <a:rPr dirty="0" sz="1600" spc="-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пр.)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6511" y="3883152"/>
            <a:ext cx="289560" cy="289560"/>
          </a:xfrm>
          <a:prstGeom prst="rect">
            <a:avLst/>
          </a:prstGeom>
          <a:solidFill>
            <a:srgbClr val="E65E52"/>
          </a:solidFill>
        </p:spPr>
        <p:txBody>
          <a:bodyPr wrap="square" lIns="0" tIns="0" rIns="0" bIns="0" rtlCol="0" vert="horz">
            <a:spAutoFit/>
          </a:bodyPr>
          <a:lstStyle/>
          <a:p>
            <a:pPr marL="78740">
              <a:lnSpc>
                <a:spcPts val="2000"/>
              </a:lnSpc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86511" y="4745735"/>
            <a:ext cx="289560" cy="286385"/>
          </a:xfrm>
          <a:custGeom>
            <a:avLst/>
            <a:gdLst/>
            <a:ahLst/>
            <a:cxnLst/>
            <a:rect l="l" t="t" r="r" b="b"/>
            <a:pathLst>
              <a:path w="289559" h="286385">
                <a:moveTo>
                  <a:pt x="289560" y="0"/>
                </a:moveTo>
                <a:lnTo>
                  <a:pt x="0" y="0"/>
                </a:lnTo>
                <a:lnTo>
                  <a:pt x="0" y="286131"/>
                </a:lnTo>
                <a:lnTo>
                  <a:pt x="289560" y="286131"/>
                </a:lnTo>
                <a:lnTo>
                  <a:pt x="28956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54584" y="4680915"/>
            <a:ext cx="15430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6511" y="5236464"/>
            <a:ext cx="289560" cy="287020"/>
          </a:xfrm>
          <a:prstGeom prst="rect">
            <a:avLst/>
          </a:prstGeom>
          <a:solidFill>
            <a:srgbClr val="E65E52"/>
          </a:solidFill>
        </p:spPr>
        <p:txBody>
          <a:bodyPr wrap="square" lIns="0" tIns="0" rIns="0" bIns="0" rtlCol="0" vert="horz">
            <a:spAutoFit/>
          </a:bodyPr>
          <a:lstStyle/>
          <a:p>
            <a:pPr marL="78740">
              <a:lnSpc>
                <a:spcPts val="2005"/>
              </a:lnSpc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98704" y="5693664"/>
            <a:ext cx="289560" cy="289560"/>
          </a:xfrm>
          <a:custGeom>
            <a:avLst/>
            <a:gdLst/>
            <a:ahLst/>
            <a:cxnLst/>
            <a:rect l="l" t="t" r="r" b="b"/>
            <a:pathLst>
              <a:path w="289559" h="289560">
                <a:moveTo>
                  <a:pt x="289560" y="0"/>
                </a:moveTo>
                <a:lnTo>
                  <a:pt x="0" y="0"/>
                </a:lnTo>
                <a:lnTo>
                  <a:pt x="0" y="289560"/>
                </a:lnTo>
                <a:lnTo>
                  <a:pt x="289560" y="289560"/>
                </a:lnTo>
                <a:lnTo>
                  <a:pt x="28956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65556" y="5631891"/>
            <a:ext cx="15367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98704" y="6089903"/>
            <a:ext cx="286385" cy="289560"/>
          </a:xfrm>
          <a:custGeom>
            <a:avLst/>
            <a:gdLst/>
            <a:ahLst/>
            <a:cxnLst/>
            <a:rect l="l" t="t" r="r" b="b"/>
            <a:pathLst>
              <a:path w="286384" h="289560">
                <a:moveTo>
                  <a:pt x="286130" y="0"/>
                </a:moveTo>
                <a:lnTo>
                  <a:pt x="0" y="0"/>
                </a:lnTo>
                <a:lnTo>
                  <a:pt x="0" y="289560"/>
                </a:lnTo>
                <a:lnTo>
                  <a:pt x="286130" y="289560"/>
                </a:lnTo>
                <a:lnTo>
                  <a:pt x="28613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64337" y="6028740"/>
            <a:ext cx="15367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98704" y="6519671"/>
            <a:ext cx="286385" cy="286385"/>
          </a:xfrm>
          <a:custGeom>
            <a:avLst/>
            <a:gdLst/>
            <a:ahLst/>
            <a:cxnLst/>
            <a:rect l="l" t="t" r="r" b="b"/>
            <a:pathLst>
              <a:path w="286384" h="286384">
                <a:moveTo>
                  <a:pt x="286130" y="0"/>
                </a:moveTo>
                <a:lnTo>
                  <a:pt x="0" y="0"/>
                </a:lnTo>
                <a:lnTo>
                  <a:pt x="0" y="286130"/>
                </a:lnTo>
                <a:lnTo>
                  <a:pt x="286130" y="286130"/>
                </a:lnTo>
                <a:lnTo>
                  <a:pt x="28613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64337" y="6456375"/>
            <a:ext cx="15430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416"/>
                </a:lnTo>
                <a:lnTo>
                  <a:pt x="9144000" y="923416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6888" y="199135"/>
            <a:ext cx="584263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 b="0">
                <a:latin typeface="Calibri Light"/>
                <a:cs typeface="Calibri Light"/>
              </a:rPr>
              <a:t>К</a:t>
            </a:r>
            <a:r>
              <a:rPr dirty="0" spc="5" b="0">
                <a:latin typeface="Calibri Light"/>
                <a:cs typeface="Calibri Light"/>
              </a:rPr>
              <a:t>Р</a:t>
            </a:r>
            <a:r>
              <a:rPr dirty="0" spc="-15" b="0">
                <a:latin typeface="Calibri Light"/>
                <a:cs typeface="Calibri Light"/>
              </a:rPr>
              <a:t>И</a:t>
            </a:r>
            <a:r>
              <a:rPr dirty="0" spc="-10" b="0">
                <a:latin typeface="Calibri Light"/>
                <a:cs typeface="Calibri Light"/>
              </a:rPr>
              <a:t>Т</a:t>
            </a:r>
            <a:r>
              <a:rPr dirty="0" b="0">
                <a:latin typeface="Calibri Light"/>
                <a:cs typeface="Calibri Light"/>
              </a:rPr>
              <a:t>Е</a:t>
            </a:r>
            <a:r>
              <a:rPr dirty="0" spc="10" b="0">
                <a:latin typeface="Calibri Light"/>
                <a:cs typeface="Calibri Light"/>
              </a:rPr>
              <a:t>Р</a:t>
            </a:r>
            <a:r>
              <a:rPr dirty="0" spc="-15" b="0">
                <a:latin typeface="Calibri Light"/>
                <a:cs typeface="Calibri Light"/>
              </a:rPr>
              <a:t>И</a:t>
            </a:r>
            <a:r>
              <a:rPr dirty="0" b="0">
                <a:latin typeface="Calibri Light"/>
                <a:cs typeface="Calibri Light"/>
              </a:rPr>
              <a:t>Й</a:t>
            </a:r>
            <a:r>
              <a:rPr dirty="0" spc="-175" b="0">
                <a:latin typeface="Calibri Light"/>
                <a:cs typeface="Calibri Light"/>
              </a:rPr>
              <a:t> </a:t>
            </a:r>
            <a:r>
              <a:rPr dirty="0" b="0">
                <a:latin typeface="Calibri Light"/>
                <a:cs typeface="Calibri Light"/>
              </a:rPr>
              <a:t>4</a:t>
            </a:r>
            <a:r>
              <a:rPr dirty="0" spc="-55" b="0">
                <a:latin typeface="Calibri Light"/>
                <a:cs typeface="Calibri Light"/>
              </a:rPr>
              <a:t> </a:t>
            </a:r>
            <a:r>
              <a:rPr dirty="0" b="0">
                <a:latin typeface="Calibri Light"/>
                <a:cs typeface="Calibri Light"/>
              </a:rPr>
              <a:t>.</a:t>
            </a:r>
            <a:r>
              <a:rPr dirty="0" spc="-50" b="0">
                <a:latin typeface="Calibri Light"/>
                <a:cs typeface="Calibri Light"/>
              </a:rPr>
              <a:t> </a:t>
            </a:r>
            <a:r>
              <a:rPr dirty="0" spc="-30" b="0">
                <a:latin typeface="Calibri Light"/>
                <a:cs typeface="Calibri Light"/>
              </a:rPr>
              <a:t>К</a:t>
            </a:r>
            <a:r>
              <a:rPr dirty="0" spc="-10" b="0">
                <a:latin typeface="Calibri Light"/>
                <a:cs typeface="Calibri Light"/>
              </a:rPr>
              <a:t>А</a:t>
            </a:r>
            <a:r>
              <a:rPr dirty="0" spc="5" b="0">
                <a:latin typeface="Calibri Light"/>
                <a:cs typeface="Calibri Light"/>
              </a:rPr>
              <a:t>Ч</a:t>
            </a:r>
            <a:r>
              <a:rPr dirty="0" spc="-25" b="0">
                <a:latin typeface="Calibri Light"/>
                <a:cs typeface="Calibri Light"/>
              </a:rPr>
              <a:t>Е</a:t>
            </a:r>
            <a:r>
              <a:rPr dirty="0" spc="-10" b="0">
                <a:latin typeface="Calibri Light"/>
                <a:cs typeface="Calibri Light"/>
              </a:rPr>
              <a:t>СТ</a:t>
            </a:r>
            <a:r>
              <a:rPr dirty="0" spc="-15" b="0">
                <a:latin typeface="Calibri Light"/>
                <a:cs typeface="Calibri Light"/>
              </a:rPr>
              <a:t>В</a:t>
            </a:r>
            <a:r>
              <a:rPr dirty="0" b="0">
                <a:latin typeface="Calibri Light"/>
                <a:cs typeface="Calibri Light"/>
              </a:rPr>
              <a:t>О </a:t>
            </a:r>
            <a:r>
              <a:rPr dirty="0" spc="-185" b="0">
                <a:latin typeface="Calibri Light"/>
                <a:cs typeface="Calibri Light"/>
              </a:rPr>
              <a:t> </a:t>
            </a:r>
            <a:r>
              <a:rPr dirty="0" spc="-20" b="0">
                <a:latin typeface="Calibri Light"/>
                <a:cs typeface="Calibri Light"/>
              </a:rPr>
              <a:t>П</a:t>
            </a:r>
            <a:r>
              <a:rPr dirty="0" spc="-15" b="0">
                <a:latin typeface="Calibri Light"/>
                <a:cs typeface="Calibri Light"/>
              </a:rPr>
              <a:t>ИС</a:t>
            </a:r>
            <a:r>
              <a:rPr dirty="0" spc="-25" b="0">
                <a:latin typeface="Calibri Light"/>
                <a:cs typeface="Calibri Light"/>
              </a:rPr>
              <a:t>Ь</a:t>
            </a:r>
            <a:r>
              <a:rPr dirty="0" spc="-40" b="0">
                <a:latin typeface="Calibri Light"/>
                <a:cs typeface="Calibri Light"/>
              </a:rPr>
              <a:t>М</a:t>
            </a:r>
            <a:r>
              <a:rPr dirty="0" spc="-25" b="0">
                <a:latin typeface="Calibri Light"/>
                <a:cs typeface="Calibri Light"/>
              </a:rPr>
              <a:t>ЕНН</a:t>
            </a:r>
            <a:r>
              <a:rPr dirty="0" spc="-35" b="0">
                <a:latin typeface="Calibri Light"/>
                <a:cs typeface="Calibri Light"/>
              </a:rPr>
              <a:t>О</a:t>
            </a:r>
            <a:r>
              <a:rPr dirty="0" b="0">
                <a:latin typeface="Calibri Light"/>
                <a:cs typeface="Calibri Light"/>
              </a:rPr>
              <a:t>Й </a:t>
            </a:r>
            <a:r>
              <a:rPr dirty="0" spc="-120" b="0">
                <a:latin typeface="Calibri Light"/>
                <a:cs typeface="Calibri Light"/>
              </a:rPr>
              <a:t> </a:t>
            </a:r>
            <a:r>
              <a:rPr dirty="0" spc="5" b="0">
                <a:latin typeface="Calibri Light"/>
                <a:cs typeface="Calibri Light"/>
              </a:rPr>
              <a:t>Р</a:t>
            </a:r>
            <a:r>
              <a:rPr dirty="0" b="0">
                <a:latin typeface="Calibri Light"/>
                <a:cs typeface="Calibri Light"/>
              </a:rPr>
              <a:t>Е</a:t>
            </a:r>
            <a:r>
              <a:rPr dirty="0" spc="5" b="0">
                <a:latin typeface="Calibri Light"/>
                <a:cs typeface="Calibri Light"/>
              </a:rPr>
              <a:t>ЧИ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3255" y="1213103"/>
            <a:ext cx="8787765" cy="1386840"/>
          </a:xfrm>
          <a:prstGeom prst="rect">
            <a:avLst/>
          </a:prstGeom>
          <a:solidFill>
            <a:srgbClr val="EFEFEF"/>
          </a:solidFill>
        </p:spPr>
        <p:txBody>
          <a:bodyPr wrap="square" lIns="0" tIns="0" rIns="0" bIns="0" rtlCol="0" vert="horz">
            <a:spAutoFit/>
          </a:bodyPr>
          <a:lstStyle/>
          <a:p>
            <a:pPr algn="just" marL="149225">
              <a:lnSpc>
                <a:spcPts val="2510"/>
              </a:lnSpc>
            </a:pPr>
            <a:r>
              <a:rPr dirty="0" sz="2100" spc="-10" b="1">
                <a:solidFill>
                  <a:srgbClr val="344661"/>
                </a:solidFill>
                <a:latin typeface="Calibri"/>
                <a:cs typeface="Calibri"/>
              </a:rPr>
              <a:t>Нацеливает</a:t>
            </a:r>
            <a:r>
              <a:rPr dirty="0" sz="2100" spc="-1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100" spc="5" b="1">
                <a:solidFill>
                  <a:srgbClr val="344661"/>
                </a:solidFill>
                <a:latin typeface="Calibri"/>
                <a:cs typeface="Calibri"/>
              </a:rPr>
              <a:t>на</a:t>
            </a:r>
            <a:r>
              <a:rPr dirty="0" sz="2100" b="1">
                <a:solidFill>
                  <a:srgbClr val="344661"/>
                </a:solidFill>
                <a:latin typeface="Calibri"/>
                <a:cs typeface="Calibri"/>
              </a:rPr>
              <a:t> проверку</a:t>
            </a:r>
            <a:r>
              <a:rPr dirty="0" sz="2100" spc="-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100" spc="-5" b="1">
                <a:solidFill>
                  <a:srgbClr val="344661"/>
                </a:solidFill>
                <a:latin typeface="Calibri"/>
                <a:cs typeface="Calibri"/>
              </a:rPr>
              <a:t>речевого</a:t>
            </a:r>
            <a:r>
              <a:rPr dirty="0" sz="2100" spc="-1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344661"/>
                </a:solidFill>
                <a:latin typeface="Calibri"/>
                <a:cs typeface="Calibri"/>
              </a:rPr>
              <a:t>оформления</a:t>
            </a:r>
            <a:r>
              <a:rPr dirty="0" sz="21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100" spc="-30" b="1">
                <a:solidFill>
                  <a:srgbClr val="344661"/>
                </a:solidFill>
                <a:latin typeface="Calibri"/>
                <a:cs typeface="Calibri"/>
              </a:rPr>
              <a:t>текста</a:t>
            </a:r>
            <a:r>
              <a:rPr dirty="0" sz="2100" spc="-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100" spc="-5" b="1">
                <a:solidFill>
                  <a:srgbClr val="344661"/>
                </a:solidFill>
                <a:latin typeface="Calibri"/>
                <a:cs typeface="Calibri"/>
              </a:rPr>
              <a:t>сочинения.</a:t>
            </a:r>
            <a:endParaRPr sz="2100">
              <a:latin typeface="Calibri"/>
              <a:cs typeface="Calibri"/>
            </a:endParaRPr>
          </a:p>
          <a:p>
            <a:pPr algn="just" marL="91440" marR="54610">
              <a:lnSpc>
                <a:spcPct val="100000"/>
              </a:lnSpc>
            </a:pPr>
            <a:r>
              <a:rPr dirty="0" sz="2100" spc="-5" b="1">
                <a:solidFill>
                  <a:srgbClr val="E65E52"/>
                </a:solidFill>
                <a:latin typeface="Calibri"/>
                <a:cs typeface="Calibri"/>
              </a:rPr>
              <a:t>«Незачёт» </a:t>
            </a:r>
            <a:r>
              <a:rPr dirty="0" sz="2100" spc="-15" b="1">
                <a:solidFill>
                  <a:srgbClr val="E65E52"/>
                </a:solidFill>
                <a:latin typeface="Calibri"/>
                <a:cs typeface="Calibri"/>
              </a:rPr>
              <a:t>ставится </a:t>
            </a:r>
            <a:r>
              <a:rPr dirty="0" sz="2100" spc="-10" b="1">
                <a:solidFill>
                  <a:srgbClr val="E65E52"/>
                </a:solidFill>
                <a:latin typeface="Calibri"/>
                <a:cs typeface="Calibri"/>
              </a:rPr>
              <a:t>при условии, если </a:t>
            </a:r>
            <a:r>
              <a:rPr dirty="0" sz="2100" spc="-20" b="1">
                <a:solidFill>
                  <a:srgbClr val="E65E52"/>
                </a:solidFill>
                <a:latin typeface="Calibri"/>
                <a:cs typeface="Calibri"/>
              </a:rPr>
              <a:t>низкое качество 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речи </a:t>
            </a:r>
            <a:r>
              <a:rPr dirty="0" sz="2100" spc="-15" b="1">
                <a:solidFill>
                  <a:srgbClr val="E65E52"/>
                </a:solidFill>
                <a:latin typeface="Calibri"/>
                <a:cs typeface="Calibri"/>
              </a:rPr>
              <a:t>(в </a:t>
            </a:r>
            <a:r>
              <a:rPr dirty="0" sz="2100" spc="-25" b="1">
                <a:solidFill>
                  <a:srgbClr val="E65E52"/>
                </a:solidFill>
                <a:latin typeface="Calibri"/>
                <a:cs typeface="Calibri"/>
              </a:rPr>
              <a:t>том </a:t>
            </a:r>
            <a:r>
              <a:rPr dirty="0" sz="2100" spc="-10" b="1">
                <a:solidFill>
                  <a:srgbClr val="E65E52"/>
                </a:solidFill>
                <a:latin typeface="Calibri"/>
                <a:cs typeface="Calibri"/>
              </a:rPr>
              <a:t>числе </a:t>
            </a:r>
            <a:r>
              <a:rPr dirty="0" sz="2100" spc="-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речевые</a:t>
            </a:r>
            <a:r>
              <a:rPr dirty="0" sz="2100" spc="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5" b="1">
                <a:solidFill>
                  <a:srgbClr val="E65E52"/>
                </a:solidFill>
                <a:latin typeface="Calibri"/>
                <a:cs typeface="Calibri"/>
              </a:rPr>
              <a:t>ошибки)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10" b="1">
                <a:solidFill>
                  <a:srgbClr val="E65E52"/>
                </a:solidFill>
                <a:latin typeface="Calibri"/>
                <a:cs typeface="Calibri"/>
              </a:rPr>
              <a:t>существенно</a:t>
            </a:r>
            <a:r>
              <a:rPr dirty="0" sz="2100" spc="45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35" b="1">
                <a:solidFill>
                  <a:srgbClr val="E65E52"/>
                </a:solidFill>
                <a:latin typeface="Calibri"/>
                <a:cs typeface="Calibri"/>
              </a:rPr>
              <a:t>затрудняет</a:t>
            </a:r>
            <a:r>
              <a:rPr dirty="0" sz="2100" spc="40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10" b="1">
                <a:solidFill>
                  <a:srgbClr val="E65E52"/>
                </a:solidFill>
                <a:latin typeface="Calibri"/>
                <a:cs typeface="Calibri"/>
              </a:rPr>
              <a:t>понимание</a:t>
            </a:r>
            <a:r>
              <a:rPr dirty="0" sz="2100" spc="45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5" b="1">
                <a:solidFill>
                  <a:srgbClr val="E65E52"/>
                </a:solidFill>
                <a:latin typeface="Calibri"/>
                <a:cs typeface="Calibri"/>
              </a:rPr>
              <a:t>смысла 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5" b="1">
                <a:solidFill>
                  <a:srgbClr val="E65E52"/>
                </a:solidFill>
                <a:latin typeface="Calibri"/>
                <a:cs typeface="Calibri"/>
              </a:rPr>
              <a:t>сочинения.</a:t>
            </a:r>
            <a:r>
              <a:rPr dirty="0" sz="2100" spc="-3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dirty="0" sz="2100" spc="-7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5" b="1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dirty="0" sz="2100" spc="-7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dirty="0" sz="2100" spc="-1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dirty="0" sz="2100" spc="-7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10" b="1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dirty="0" sz="2100" spc="-10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10" b="1">
                <a:solidFill>
                  <a:srgbClr val="E65E52"/>
                </a:solidFill>
                <a:latin typeface="Calibri"/>
                <a:cs typeface="Calibri"/>
              </a:rPr>
              <a:t>«зачёт».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234" y="2619644"/>
            <a:ext cx="8764270" cy="416814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algn="ctr" marR="477520">
              <a:lnSpc>
                <a:spcPct val="100000"/>
              </a:lnSpc>
              <a:spcBef>
                <a:spcPts val="770"/>
              </a:spcBef>
            </a:pPr>
            <a:r>
              <a:rPr dirty="0" u="heavy" sz="1800" spc="-5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ТИ</a:t>
            </a:r>
            <a:r>
              <a:rPr dirty="0" u="heavy" sz="1800" spc="-1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П</a:t>
            </a:r>
            <a:r>
              <a:rPr dirty="0" u="heavy" sz="180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И</a:t>
            </a:r>
            <a:r>
              <a:rPr dirty="0" u="heavy" sz="1800" spc="5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Ч</a:t>
            </a:r>
            <a:r>
              <a:rPr dirty="0" u="heavy" sz="1800" spc="-1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Н</a:t>
            </a:r>
            <a:r>
              <a:rPr dirty="0" u="heavy" sz="1800" spc="-5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Ы</a:t>
            </a:r>
            <a:r>
              <a:rPr dirty="0" u="heavy" sz="180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Е</a:t>
            </a:r>
            <a:r>
              <a:rPr dirty="0" u="heavy" sz="1800" spc="-105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800" spc="5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О</a:t>
            </a:r>
            <a:r>
              <a:rPr dirty="0" u="heavy" sz="180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ШИ</a:t>
            </a:r>
            <a:r>
              <a:rPr dirty="0" u="heavy" sz="1800" spc="5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Б</a:t>
            </a:r>
            <a:r>
              <a:rPr dirty="0" u="heavy" sz="1800" spc="-1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К</a:t>
            </a:r>
            <a:r>
              <a:rPr dirty="0" u="heavy" sz="180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1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dirty="0" sz="1600" spc="5" b="1">
                <a:solidFill>
                  <a:srgbClr val="E65E52"/>
                </a:solidFill>
                <a:latin typeface="Calibri"/>
                <a:cs typeface="Calibri"/>
              </a:rPr>
              <a:t>уп</a:t>
            </a:r>
            <a:r>
              <a:rPr dirty="0" sz="1600" spc="-25" b="1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тр</a:t>
            </a:r>
            <a:r>
              <a:rPr dirty="0" sz="1600" spc="5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40" b="1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dirty="0" sz="1600" spc="-30" b="1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dirty="0" sz="1600" spc="-20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10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10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12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dirty="0" sz="1600" spc="-10" b="1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dirty="0" sz="1600" spc="-5" b="1">
                <a:solidFill>
                  <a:srgbClr val="E65E52"/>
                </a:solidFill>
                <a:latin typeface="Calibri"/>
                <a:cs typeface="Calibri"/>
              </a:rPr>
              <a:t>ов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-1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600" spc="-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10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ев</a:t>
            </a:r>
            <a:r>
              <a:rPr dirty="0" sz="1600" spc="-25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600" spc="-15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5" b="1">
                <a:solidFill>
                  <a:srgbClr val="E65E52"/>
                </a:solidFill>
                <a:latin typeface="Calibri"/>
                <a:cs typeface="Calibri"/>
              </a:rPr>
              <a:t>ом</a:t>
            </a:r>
            <a:r>
              <a:rPr dirty="0" sz="1600" spc="-12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E65E52"/>
                </a:solidFill>
                <a:latin typeface="Calibri"/>
                <a:cs typeface="Calibri"/>
              </a:rPr>
              <a:t>з</a:t>
            </a:r>
            <a:r>
              <a:rPr dirty="0" sz="1600" spc="10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5" b="1">
                <a:solidFill>
                  <a:srgbClr val="E65E52"/>
                </a:solidFill>
                <a:latin typeface="Calibri"/>
                <a:cs typeface="Calibri"/>
              </a:rPr>
              <a:t>чен</a:t>
            </a:r>
            <a:r>
              <a:rPr dirty="0" sz="1600" spc="-10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 spc="-10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(«мо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6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60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ри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ё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Ш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ва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»);</a:t>
            </a:r>
            <a:endParaRPr sz="1600">
              <a:latin typeface="Calibri"/>
              <a:cs typeface="Calibri"/>
            </a:endParaRPr>
          </a:p>
          <a:p>
            <a:pPr marL="356870" marR="14986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нарушение </a:t>
            </a:r>
            <a:r>
              <a:rPr dirty="0" sz="1600" spc="-15" b="1">
                <a:solidFill>
                  <a:srgbClr val="344661"/>
                </a:solidFill>
                <a:latin typeface="Calibri"/>
                <a:cs typeface="Calibri"/>
              </a:rPr>
              <a:t>лексической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сочетаемости слов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(«литература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пополняет мой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кругозор», «доброта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 </a:t>
            </a:r>
            <a:r>
              <a:rPr dirty="0" sz="1600" spc="-3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это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отличное качество человека,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способное причинить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другим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много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пользы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и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положительных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эмоций»);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dirty="0" sz="1600" spc="-5" b="1">
                <a:solidFill>
                  <a:srgbClr val="E65E52"/>
                </a:solidFill>
                <a:latin typeface="Calibri"/>
                <a:cs typeface="Calibri"/>
              </a:rPr>
              <a:t>пропуск</a:t>
            </a:r>
            <a:r>
              <a:rPr dirty="0" sz="1600" spc="-1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нужного</a:t>
            </a:r>
            <a:r>
              <a:rPr dirty="0" sz="1600" spc="-9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слова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(«писатель</a:t>
            </a:r>
            <a:r>
              <a:rPr dirty="0" sz="1600" spc="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осуждает,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показывая</a:t>
            </a:r>
            <a:r>
              <a:rPr dirty="0" sz="1600" spc="-1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нам»);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dirty="0" u="heavy" sz="1600" spc="-30" b="1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неудачное</a:t>
            </a:r>
            <a:r>
              <a:rPr dirty="0" u="heavy" sz="1600" spc="-85" b="1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600" spc="5" b="1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употреблениеместоимений</a:t>
            </a:r>
            <a:r>
              <a:rPr dirty="0" sz="1600" spc="-14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(«Подруга</a:t>
            </a:r>
            <a:r>
              <a:rPr dirty="0" sz="1600" spc="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всячески</a:t>
            </a:r>
            <a:r>
              <a:rPr dirty="0" sz="16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поддерживает</a:t>
            </a:r>
            <a:r>
              <a:rPr dirty="0" sz="16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Сью.</a:t>
            </a:r>
            <a:r>
              <a:rPr dirty="0" sz="1600" spc="-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Она…»);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плеоназм</a:t>
            </a:r>
            <a:r>
              <a:rPr dirty="0" sz="1600" spc="-13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(«основной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лейтмотив»),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тавтология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(«писатель</a:t>
            </a:r>
            <a:r>
              <a:rPr dirty="0" sz="1600" spc="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ярко</a:t>
            </a:r>
            <a:r>
              <a:rPr dirty="0" sz="1600" spc="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описывает»);</a:t>
            </a:r>
            <a:endParaRPr sz="1600">
              <a:latin typeface="Calibri"/>
              <a:cs typeface="Calibri"/>
            </a:endParaRPr>
          </a:p>
          <a:p>
            <a:pPr marL="356870" marR="791210" indent="-344805">
              <a:lnSpc>
                <a:spcPct val="100000"/>
              </a:lnSpc>
              <a:spcBef>
                <a:spcPts val="605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употребление</a:t>
            </a:r>
            <a:r>
              <a:rPr dirty="0" sz="1600" spc="-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иностилевой</a:t>
            </a:r>
            <a:r>
              <a:rPr dirty="0" sz="1600" spc="-7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344661"/>
                </a:solidFill>
                <a:latin typeface="Calibri"/>
                <a:cs typeface="Calibri"/>
              </a:rPr>
              <a:t>лексики</a:t>
            </a:r>
            <a:r>
              <a:rPr dirty="0" sz="1600" spc="-7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(«Эраст</a:t>
            </a:r>
            <a:r>
              <a:rPr dirty="0" sz="16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неплохой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парень»),</a:t>
            </a:r>
            <a:r>
              <a:rPr dirty="0" sz="1600" spc="-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лексики</a:t>
            </a:r>
            <a:r>
              <a:rPr dirty="0" sz="16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другой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эпохи </a:t>
            </a:r>
            <a:r>
              <a:rPr dirty="0" sz="1600" spc="-3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65">
                <a:solidFill>
                  <a:srgbClr val="344661"/>
                </a:solidFill>
                <a:latin typeface="Calibri"/>
                <a:cs typeface="Calibri"/>
              </a:rPr>
              <a:t>(«Герасим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ушёл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колхоз»).</a:t>
            </a:r>
            <a:endParaRPr sz="1600">
              <a:latin typeface="Calibri"/>
              <a:cs typeface="Calibri"/>
            </a:endParaRPr>
          </a:p>
          <a:p>
            <a:pPr algn="just" marL="356870" marR="508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7505" algn="l"/>
              </a:tabLst>
            </a:pP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клишированность 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речи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(«говоря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об этом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не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могу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не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вспомнить», «в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качестве первого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аргумента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приведу», «тема роли надежды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 жизни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человека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интересовала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интересует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всех прогрессивных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людей»);</a:t>
            </a:r>
            <a:endParaRPr sz="1600">
              <a:latin typeface="Calibri"/>
              <a:cs typeface="Calibri"/>
            </a:endParaRPr>
          </a:p>
          <a:p>
            <a:pPr algn="just" marL="356870" indent="-344805">
              <a:lnSpc>
                <a:spcPct val="100000"/>
              </a:lnSpc>
              <a:spcBef>
                <a:spcPts val="605"/>
              </a:spcBef>
              <a:buAutoNum type="arabicParenR"/>
              <a:tabLst>
                <a:tab pos="357505" algn="l"/>
              </a:tabLst>
            </a:pP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ошибки</a:t>
            </a:r>
            <a:r>
              <a:rPr dirty="0" sz="16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во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5" b="1">
                <a:solidFill>
                  <a:srgbClr val="344661"/>
                </a:solidFill>
                <a:latin typeface="Calibri"/>
                <a:cs typeface="Calibri"/>
              </a:rPr>
              <a:t>фразеологизмах</a:t>
            </a:r>
            <a:r>
              <a:rPr dirty="0" sz="1600" spc="-18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(«Ему</a:t>
            </a:r>
            <a:r>
              <a:rPr dirty="0" sz="1600" spc="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обернулась</a:t>
            </a:r>
            <a:r>
              <a:rPr dirty="0" sz="1600" spc="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45">
                <a:solidFill>
                  <a:srgbClr val="344661"/>
                </a:solidFill>
                <a:latin typeface="Calibri"/>
                <a:cs typeface="Calibri"/>
              </a:rPr>
              <a:t>удача»).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2023-11-12T11:21:58Z</dcterms:created>
  <dcterms:modified xsi:type="dcterms:W3CDTF">2023-11-12T11:21:58Z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2023-11-12T00:00:00Z</vt:filetime>
  </property>
</Properties>
</file>