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23"/>
  </p:notesMasterIdLst>
  <p:sldIdLst>
    <p:sldId id="294" r:id="rId2"/>
    <p:sldId id="274" r:id="rId3"/>
    <p:sldId id="279" r:id="rId4"/>
    <p:sldId id="276" r:id="rId5"/>
    <p:sldId id="280" r:id="rId6"/>
    <p:sldId id="281" r:id="rId7"/>
    <p:sldId id="275" r:id="rId8"/>
    <p:sldId id="291" r:id="rId9"/>
    <p:sldId id="283" r:id="rId10"/>
    <p:sldId id="296" r:id="rId11"/>
    <p:sldId id="284" r:id="rId12"/>
    <p:sldId id="285" r:id="rId13"/>
    <p:sldId id="292" r:id="rId14"/>
    <p:sldId id="286" r:id="rId15"/>
    <p:sldId id="287" r:id="rId16"/>
    <p:sldId id="293" r:id="rId17"/>
    <p:sldId id="288" r:id="rId18"/>
    <p:sldId id="269" r:id="rId19"/>
    <p:sldId id="266" r:id="rId20"/>
    <p:sldId id="277" r:id="rId21"/>
    <p:sldId id="272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DAF4F"/>
    <a:srgbClr val="008000"/>
    <a:srgbClr val="FF6600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814" y="-12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F1AE9-85F7-4138-BFED-0EA2BB0AFDEA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BFA32-0207-470A-B931-ABBD298F7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325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FA32-0207-470A-B931-ABBD298F755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FA32-0207-470A-B931-ABBD298F755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FA32-0207-470A-B931-ABBD298F755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FA32-0207-470A-B931-ABBD298F755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FA32-0207-470A-B931-ABBD298F755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FA32-0207-470A-B931-ABBD298F755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FA32-0207-470A-B931-ABBD298F755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FA32-0207-470A-B931-ABBD298F755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FA32-0207-470A-B931-ABBD298F755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FA32-0207-470A-B931-ABBD298F755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FA32-0207-470A-B931-ABBD298F755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FA32-0207-470A-B931-ABBD298F755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FA32-0207-470A-B931-ABBD298F755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FA32-0207-470A-B931-ABBD298F755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FA32-0207-470A-B931-ABBD298F755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FA32-0207-470A-B931-ABBD298F755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FA32-0207-470A-B931-ABBD298F755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FA32-0207-470A-B931-ABBD298F755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FA32-0207-470A-B931-ABBD298F755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FA32-0207-470A-B931-ABBD298F755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FA32-0207-470A-B931-ABBD298F755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7FFD-E56C-416E-AE21-1AC35547F238}" type="datetime1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923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B4D0-3F47-4C13-B33D-057BAE02C1AF}" type="datetime1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216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B523-2089-4A92-986B-43FF1294F058}" type="datetime1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407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CCA4-5128-4740-807B-34C97F12E05F}" type="datetime1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31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8F97-DF95-413A-AA87-35555E38778B}" type="datetime1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177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6011-F67B-4759-B266-CE2F64E8CD9B}" type="datetime1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366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C978-557C-4014-ADDB-4C5726E0AEF2}" type="datetime1">
              <a:rPr lang="ru-RU" smtClean="0"/>
              <a:pPr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868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91E5-E029-47C7-B93F-0E61E4E81335}" type="datetime1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755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67B1-DE81-4F18-9D6E-7DFAA6EF2581}" type="datetime1">
              <a:rPr lang="ru-RU" smtClean="0"/>
              <a:pPr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21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F806-23D8-4FC4-8FB5-BE966F67CB96}" type="datetime1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019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444A-4C37-4D94-B6B2-BF55E80F12D3}" type="datetime1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702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04270-1B58-4E5D-8CFD-1126FD5894F9}" type="datetime1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127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bvbinfo.ru/for-teachers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s://fgosreestr.ru/uploads/files/c4a2e9751d11f1b441b6782d19d6fc6b.pdf&amp;post=-218008435_13708&amp;cc_key=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hyperlink" Target="https://vk.com/away.php?to=https://%F8%EE%F3%EF%F0%EE%F4%E5%F1%F1%E8%E9.%F0%F4/&amp;post=-218008435_13708&amp;cc_key=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vbinfo.r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520" t="17333" b="6085"/>
          <a:stretch/>
        </p:blipFill>
        <p:spPr bwMode="auto">
          <a:xfrm>
            <a:off x="7334241" y="-16536"/>
            <a:ext cx="1809759" cy="516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51670"/>
            <a:ext cx="7558608" cy="1390551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Профориентационный</a:t>
            </a:r>
            <a:r>
              <a:rPr lang="ru-RU" b="1" dirty="0" smtClean="0"/>
              <a:t> минимум как инструмент достижения качества образования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95486"/>
            <a:ext cx="6400800" cy="665212"/>
          </a:xfrm>
        </p:spPr>
        <p:txBody>
          <a:bodyPr>
            <a:normAutofit/>
          </a:bodyPr>
          <a:lstStyle/>
          <a:p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499992" y="4155926"/>
            <a:ext cx="4384576" cy="665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5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520" t="17333" b="6085"/>
          <a:stretch/>
        </p:blipFill>
        <p:spPr bwMode="auto">
          <a:xfrm>
            <a:off x="7334241" y="-16536"/>
            <a:ext cx="1809759" cy="516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267494"/>
            <a:ext cx="4400481" cy="226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6056" y="267494"/>
            <a:ext cx="3549453" cy="163121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См. раздел для зарегистрированных педагогов на Платформе "Билет в будущее" </a:t>
            </a:r>
            <a:endParaRPr lang="ru-RU" sz="2000" b="1" dirty="0" smtClean="0"/>
          </a:p>
          <a:p>
            <a:r>
              <a:rPr lang="en-US" sz="2000" b="1" dirty="0" smtClean="0">
                <a:hlinkClick r:id="rId5"/>
              </a:rPr>
              <a:t>https</a:t>
            </a:r>
            <a:r>
              <a:rPr lang="en-US" sz="2000" b="1" dirty="0">
                <a:hlinkClick r:id="rId5"/>
              </a:rPr>
              <a:t>://bvbinfo.ru/for-teachers</a:t>
            </a:r>
            <a:endParaRPr lang="ru-RU" sz="2000" b="1" dirty="0" smtClean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8" t="6003" r="2132" b="11468"/>
          <a:stretch/>
        </p:blipFill>
        <p:spPr bwMode="auto">
          <a:xfrm>
            <a:off x="2666764" y="2355726"/>
            <a:ext cx="557235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558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3237843"/>
            <a:ext cx="770384" cy="338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1" y="339502"/>
            <a:ext cx="7975497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Примерная рабочая программа курса внеурочной деятельности "Билет в будущее", разработанная Фондом гуманитарных проектов </a:t>
            </a:r>
            <a:br>
              <a:rPr lang="ru-RU" sz="2400" dirty="0"/>
            </a:br>
            <a:r>
              <a:rPr lang="ru-RU" sz="2400" dirty="0">
                <a:hlinkClick r:id="rId3"/>
              </a:rPr>
              <a:t>https://fgosreestr.ru/uploads/files/c4a2e9751d11f1b441b6782d19d6fc6b.pdf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1" y="2576676"/>
            <a:ext cx="7975497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Примерная рабочая программа курса внеурочной деятельности "Профориентация", разработанная ИСРО РАО 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1" y="3892359"/>
            <a:ext cx="7975497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Онлайн-уроки </a:t>
            </a:r>
            <a:r>
              <a:rPr lang="ru-RU" sz="2400" dirty="0"/>
              <a:t>"Шоу профессий" </a:t>
            </a:r>
            <a:br>
              <a:rPr lang="ru-RU" sz="2400" dirty="0"/>
            </a:br>
            <a:r>
              <a:rPr lang="ru-RU" sz="2400" dirty="0"/>
              <a:t>См. раздел  </a:t>
            </a:r>
            <a:r>
              <a:rPr lang="ru-RU" sz="2400" dirty="0">
                <a:hlinkClick r:id="rId4"/>
              </a:rPr>
              <a:t>https://шоупрофессий.рф/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22" y="-9925"/>
            <a:ext cx="9144000" cy="517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799310" y="13742"/>
            <a:ext cx="348679" cy="228600"/>
          </a:xfrm>
          <a:prstGeom prst="rect">
            <a:avLst/>
          </a:prstGeom>
          <a:solidFill>
            <a:srgbClr val="0D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682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512"/>
            <a:ext cx="9190145" cy="515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99310" y="13742"/>
            <a:ext cx="348679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12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10149" y="3274563"/>
            <a:ext cx="2376264" cy="75608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0149" y="2140437"/>
            <a:ext cx="2376264" cy="83472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0149" y="1060317"/>
            <a:ext cx="2376264" cy="75608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6331" y="1253693"/>
            <a:ext cx="2030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Базовый уровень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62477" y="1615568"/>
            <a:ext cx="5457995" cy="147732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- профессиональные </a:t>
            </a:r>
            <a:r>
              <a:rPr lang="ru-RU" dirty="0">
                <a:solidFill>
                  <a:schemeClr val="tx1"/>
                </a:solidFill>
              </a:rPr>
              <a:t>пробы (онлайн и очно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- проектная деятельность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экскурсии </a:t>
            </a:r>
            <a:r>
              <a:rPr lang="ru-RU" dirty="0">
                <a:solidFill>
                  <a:schemeClr val="tx1"/>
                </a:solidFill>
              </a:rPr>
              <a:t>и мастер-классы в организациях ВО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>
                <a:solidFill>
                  <a:schemeClr val="tx1"/>
                </a:solidFill>
              </a:rPr>
              <a:t>СПО, на </a:t>
            </a:r>
            <a:r>
              <a:rPr lang="ru-RU" dirty="0" smtClean="0">
                <a:solidFill>
                  <a:schemeClr val="tx1"/>
                </a:solidFill>
              </a:rPr>
              <a:t>предприятиях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- конкурсы </a:t>
            </a:r>
            <a:r>
              <a:rPr lang="ru-RU" dirty="0" err="1">
                <a:solidFill>
                  <a:schemeClr val="tx1"/>
                </a:solidFill>
              </a:rPr>
              <a:t>профориентационной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направленности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030" y="2110819"/>
            <a:ext cx="23292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Практико-ориентированный модуль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169" y="337502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Дополнительное образование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62477" y="3218416"/>
            <a:ext cx="5457994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выбор и посещение ознакомительных занятий в рамках дополнительного образования с учетом склонностей и образовательных потребностей</a:t>
            </a:r>
          </a:p>
        </p:txBody>
      </p:sp>
      <p:sp>
        <p:nvSpPr>
          <p:cNvPr id="12" name="Плюс 11"/>
          <p:cNvSpPr/>
          <p:nvPr/>
        </p:nvSpPr>
        <p:spPr>
          <a:xfrm>
            <a:off x="1274245" y="1870407"/>
            <a:ext cx="360040" cy="270030"/>
          </a:xfrm>
          <a:prstGeom prst="mathPlu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1274245" y="2975163"/>
            <a:ext cx="360040" cy="270030"/>
          </a:xfrm>
          <a:prstGeom prst="mathPlu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908438" y="3490587"/>
            <a:ext cx="288032" cy="216024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908438" y="2464473"/>
            <a:ext cx="288032" cy="216024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7200" y="205978"/>
            <a:ext cx="8229600" cy="475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ОСНОВНОЙ УРОВЕНЬ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9030" y="4299942"/>
            <a:ext cx="8104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Необходимо, чтобы </a:t>
            </a:r>
            <a:r>
              <a:rPr lang="ru-RU" b="1" i="1" u="sng" dirty="0"/>
              <a:t>хотя бы в одном классе </a:t>
            </a:r>
            <a:r>
              <a:rPr lang="ru-RU" i="1" dirty="0"/>
              <a:t>был реализован </a:t>
            </a:r>
            <a:r>
              <a:rPr lang="ru-RU" i="1" dirty="0" err="1"/>
              <a:t>Профминимум</a:t>
            </a:r>
            <a:r>
              <a:rPr lang="ru-RU" i="1" dirty="0"/>
              <a:t> </a:t>
            </a:r>
            <a:r>
              <a:rPr lang="ru-RU" b="1" i="1" u="sng" dirty="0"/>
              <a:t>на основном уровне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45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01"/>
            <a:ext cx="9176453" cy="513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99310" y="13742"/>
            <a:ext cx="348679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975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29" y="2678"/>
            <a:ext cx="9112771" cy="514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99310" y="13742"/>
            <a:ext cx="348679" cy="228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65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79874" y="1258296"/>
            <a:ext cx="4106926" cy="1477328"/>
          </a:xfrm>
          <a:prstGeom prst="rect">
            <a:avLst/>
          </a:prstGeom>
          <a:ln/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Рекомендуется к реализации </a:t>
            </a:r>
          </a:p>
          <a:p>
            <a:pPr algn="ctr"/>
            <a:r>
              <a:rPr lang="ru-RU" i="1" dirty="0">
                <a:solidFill>
                  <a:srgbClr val="002060"/>
                </a:solidFill>
              </a:rPr>
              <a:t>в профильных предпрофессиональных классах: инженерных, медицинских, космических, IT, педагогических, предпринимательских и др.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62477" y="3218416"/>
            <a:ext cx="4953939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выбор и обучение по программам </a:t>
            </a:r>
            <a:r>
              <a:rPr lang="ru-RU" dirty="0" smtClean="0">
                <a:solidFill>
                  <a:srgbClr val="002060"/>
                </a:solidFill>
              </a:rPr>
              <a:t>профессионального обучения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7200" y="205978"/>
            <a:ext cx="8229600" cy="475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ПРОДВИНУТЫЙ УРОВЕНЬ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9030" y="4299942"/>
            <a:ext cx="8104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Необходимо, чтобы </a:t>
            </a:r>
            <a:r>
              <a:rPr lang="ru-RU" b="1" i="1" u="sng" dirty="0"/>
              <a:t>хотя бы в одном классе </a:t>
            </a:r>
            <a:r>
              <a:rPr lang="ru-RU" i="1" dirty="0"/>
              <a:t>был реализован </a:t>
            </a:r>
            <a:r>
              <a:rPr lang="ru-RU" i="1" dirty="0" err="1"/>
              <a:t>Профминимум</a:t>
            </a:r>
            <a:r>
              <a:rPr lang="ru-RU" i="1" dirty="0"/>
              <a:t>   </a:t>
            </a:r>
            <a:r>
              <a:rPr lang="ru-RU" b="1" i="1" u="sng" dirty="0"/>
              <a:t>на продвинутом </a:t>
            </a:r>
            <a:r>
              <a:rPr lang="ru-RU" b="1" i="1" u="sng" dirty="0" smtClean="0"/>
              <a:t>уровне</a:t>
            </a:r>
            <a:endParaRPr lang="ru-RU" i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9030" y="3077080"/>
            <a:ext cx="2376264" cy="83472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9030" y="1996960"/>
            <a:ext cx="2376264" cy="75608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82121" y="2190336"/>
            <a:ext cx="2210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Основной уровень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46081" y="3171277"/>
            <a:ext cx="2329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Профессиональное обучение</a:t>
            </a:r>
            <a:endParaRPr lang="ru-RU" b="1" dirty="0"/>
          </a:p>
        </p:txBody>
      </p:sp>
      <p:sp>
        <p:nvSpPr>
          <p:cNvPr id="29" name="Плюс 28"/>
          <p:cNvSpPr/>
          <p:nvPr/>
        </p:nvSpPr>
        <p:spPr>
          <a:xfrm>
            <a:off x="1263126" y="2807050"/>
            <a:ext cx="360040" cy="270030"/>
          </a:xfrm>
          <a:prstGeom prst="mathPlu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2897319" y="3401116"/>
            <a:ext cx="288032" cy="216024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577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1" y="23815"/>
            <a:ext cx="9136569" cy="513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99310" y="13742"/>
            <a:ext cx="348679" cy="32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70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900" b="1" dirty="0">
                <a:solidFill>
                  <a:srgbClr val="008000"/>
                </a:solidFill>
              </a:rPr>
              <a:t>Один из ключевых </a:t>
            </a:r>
            <a:r>
              <a:rPr lang="ru-RU" sz="2900" b="1" dirty="0" smtClean="0">
                <a:solidFill>
                  <a:srgbClr val="008000"/>
                </a:solidFill>
              </a:rPr>
              <a:t/>
            </a:r>
            <a:br>
              <a:rPr lang="ru-RU" sz="2900" b="1" dirty="0" smtClean="0">
                <a:solidFill>
                  <a:srgbClr val="008000"/>
                </a:solidFill>
              </a:rPr>
            </a:br>
            <a:r>
              <a:rPr lang="ru-RU" sz="2900" b="1" dirty="0" err="1" smtClean="0">
                <a:solidFill>
                  <a:srgbClr val="008000"/>
                </a:solidFill>
              </a:rPr>
              <a:t>профориентационных</a:t>
            </a:r>
            <a:r>
              <a:rPr lang="ru-RU" sz="2900" b="1" dirty="0" smtClean="0">
                <a:solidFill>
                  <a:srgbClr val="008000"/>
                </a:solidFill>
              </a:rPr>
              <a:t> </a:t>
            </a:r>
            <a:r>
              <a:rPr lang="ru-RU" sz="2900" b="1" dirty="0">
                <a:solidFill>
                  <a:srgbClr val="008000"/>
                </a:solidFill>
              </a:rPr>
              <a:t>проектов – </a:t>
            </a:r>
            <a:r>
              <a:rPr lang="ru-RU" sz="2900" b="1" dirty="0" smtClean="0">
                <a:solidFill>
                  <a:srgbClr val="008000"/>
                </a:solidFill>
              </a:rPr>
              <a:t/>
            </a:r>
            <a:br>
              <a:rPr lang="ru-RU" sz="2900" b="1" dirty="0" smtClean="0">
                <a:solidFill>
                  <a:srgbClr val="008000"/>
                </a:solidFill>
              </a:rPr>
            </a:br>
            <a:r>
              <a:rPr lang="ru-RU" sz="2900" b="1" dirty="0" smtClean="0">
                <a:solidFill>
                  <a:srgbClr val="008000"/>
                </a:solidFill>
              </a:rPr>
              <a:t>федеральный </a:t>
            </a:r>
            <a:r>
              <a:rPr lang="ru-RU" sz="2900" b="1" dirty="0">
                <a:solidFill>
                  <a:srgbClr val="008000"/>
                </a:solidFill>
              </a:rPr>
              <a:t>проект «Билет в будущее</a:t>
            </a:r>
            <a:r>
              <a:rPr lang="ru-RU" sz="2900" b="1" dirty="0" smtClean="0">
                <a:solidFill>
                  <a:srgbClr val="008000"/>
                </a:solidFill>
              </a:rPr>
              <a:t>»</a:t>
            </a:r>
            <a:endParaRPr lang="ru-RU" sz="2900" b="1" dirty="0">
              <a:solidFill>
                <a:srgbClr val="008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39752" y="1419622"/>
            <a:ext cx="4530924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19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4443958"/>
            <a:ext cx="8229600" cy="857250"/>
          </a:xfrm>
          <a:ln w="19050">
            <a:noFill/>
            <a:prstDash val="dash"/>
          </a:ln>
        </p:spPr>
        <p:txBody>
          <a:bodyPr>
            <a:normAutofit fontScale="90000"/>
          </a:bodyPr>
          <a:lstStyle/>
          <a:p>
            <a:r>
              <a:rPr lang="ru-RU" sz="2700" dirty="0"/>
              <a:t>Р</a:t>
            </a:r>
            <a:r>
              <a:rPr lang="ru-RU" sz="2700" dirty="0" smtClean="0"/>
              <a:t>аздел </a:t>
            </a:r>
            <a:r>
              <a:rPr lang="ru-RU" sz="2700" dirty="0"/>
              <a:t>«</a:t>
            </a:r>
            <a:r>
              <a:rPr lang="ru-RU" sz="2700" dirty="0" err="1" smtClean="0"/>
              <a:t>Профминимум</a:t>
            </a:r>
            <a:r>
              <a:rPr lang="ru-RU" sz="2700" dirty="0" smtClean="0"/>
              <a:t>»</a:t>
            </a:r>
            <a:r>
              <a:rPr lang="ru-RU" sz="2700" dirty="0"/>
              <a:t> </a:t>
            </a:r>
            <a:r>
              <a:rPr lang="ru-RU" sz="2700" dirty="0" smtClean="0"/>
              <a:t>на </a:t>
            </a:r>
            <a:r>
              <a:rPr lang="ru-RU" sz="2700" dirty="0"/>
              <a:t>платформе проекта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«</a:t>
            </a:r>
            <a:r>
              <a:rPr lang="ru-RU" sz="2700" dirty="0"/>
              <a:t>Билет в будущее»: </a:t>
            </a:r>
            <a:r>
              <a:rPr lang="en-US" sz="3100" b="1" dirty="0">
                <a:hlinkClick r:id="rId3"/>
              </a:rPr>
              <a:t>https://</a:t>
            </a:r>
            <a:r>
              <a:rPr lang="en-US" sz="3100" b="1" dirty="0" smtClean="0">
                <a:hlinkClick r:id="rId3"/>
              </a:rPr>
              <a:t>bvbinfo.ru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sz="31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05978"/>
            <a:ext cx="8229600" cy="259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b="1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МЕТОДИЧЕСКОЕ ОБЕСПЕЧЕНИЕ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/>
          <a:srcRect l="13459" t="6839" r="12679" b="17931"/>
          <a:stretch>
            <a:fillRect/>
          </a:stretch>
        </p:blipFill>
        <p:spPr bwMode="auto">
          <a:xfrm>
            <a:off x="1403648" y="1113588"/>
            <a:ext cx="6336704" cy="297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3568" y="57352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Федеральный оператор реализации </a:t>
            </a:r>
            <a:r>
              <a:rPr lang="ru-RU" b="1" dirty="0" err="1">
                <a:solidFill>
                  <a:srgbClr val="002060"/>
                </a:solidFill>
              </a:rPr>
              <a:t>Профминимума</a:t>
            </a:r>
            <a:r>
              <a:rPr lang="ru-RU" b="1" dirty="0">
                <a:solidFill>
                  <a:srgbClr val="002060"/>
                </a:solidFill>
              </a:rPr>
              <a:t>  -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Фонд Гуманитарных Проектов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520" t="17333" b="6085"/>
          <a:stretch/>
        </p:blipFill>
        <p:spPr bwMode="auto">
          <a:xfrm>
            <a:off x="7334241" y="-16536"/>
            <a:ext cx="1809759" cy="516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29843"/>
            <a:ext cx="4752528" cy="48760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i="1" dirty="0"/>
              <a:t>«Первое представление о мире рабочих профессий закладывается именно в школе. Формируются базовые предпрофессиональные навыки. Решаются важнейшие вопросы: кем быть, какая профессия по душе, интереснее и ближе. Профориентация всегда была частью системы образования, вместе с тем реализовывалась фрагментарно, часто зависела от активности самих педагогов и руководителей на местах. Будем заниматься этим важнейшим вопросом системно и комплексно. Уже с 1 сентября следующего учебного года во всех школах страны начиная с 6-го класса внедрим единую систему профориентации</a:t>
            </a:r>
            <a:r>
              <a:rPr lang="ru-RU" sz="1600" i="1" dirty="0" smtClean="0"/>
              <a:t>»</a:t>
            </a:r>
          </a:p>
          <a:p>
            <a:pPr marL="0" indent="0">
              <a:buNone/>
            </a:pPr>
            <a:r>
              <a:rPr lang="ru-RU" sz="1600" i="1" dirty="0" err="1" smtClean="0"/>
              <a:t>Профминимум</a:t>
            </a:r>
            <a:r>
              <a:rPr lang="ru-RU" sz="1600" i="1" dirty="0" smtClean="0"/>
              <a:t> «…</a:t>
            </a:r>
            <a:r>
              <a:rPr lang="ru-RU" sz="1600" i="1" dirty="0"/>
              <a:t>уже успешно апробирован в рамках проекта «Билет в будущее», который охватывает более 2 миллионов детей. Все методические материалы подготовлены и направлены в регионы</a:t>
            </a:r>
            <a:r>
              <a:rPr lang="ru-RU" sz="1600" i="1" dirty="0" smtClean="0"/>
              <a:t>»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2427734"/>
            <a:ext cx="3312367" cy="11047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 smtClean="0"/>
              <a:t>Сергей Сергеевич Кравцов</a:t>
            </a:r>
          </a:p>
          <a:p>
            <a:pPr marL="0" indent="0" algn="ctr">
              <a:buNone/>
            </a:pPr>
            <a:r>
              <a:rPr lang="ru-RU" sz="1400" dirty="0"/>
              <a:t>М</a:t>
            </a:r>
            <a:r>
              <a:rPr lang="ru-RU" sz="1400" dirty="0" smtClean="0"/>
              <a:t>инистр просвещения России</a:t>
            </a:r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r>
              <a:rPr lang="ru-RU" sz="1400" dirty="0"/>
              <a:t>Рекомендации по введению </a:t>
            </a:r>
            <a:r>
              <a:rPr lang="ru-RU" sz="1400" dirty="0" err="1"/>
              <a:t>Профориентационного</a:t>
            </a:r>
            <a:r>
              <a:rPr lang="ru-RU" sz="1400" dirty="0"/>
              <a:t> минимума </a:t>
            </a:r>
            <a:r>
              <a:rPr lang="ru-RU" sz="1400" dirty="0" smtClean="0"/>
              <a:t>в Письме </a:t>
            </a:r>
            <a:r>
              <a:rPr lang="ru-RU" sz="1400" dirty="0" err="1"/>
              <a:t>Минпросвещения</a:t>
            </a:r>
            <a:r>
              <a:rPr lang="ru-RU" sz="1400" dirty="0"/>
              <a:t> от 20.03.2023 № 05-848.</a:t>
            </a:r>
          </a:p>
          <a:p>
            <a:pPr marL="0" indent="0" algn="ctr">
              <a:buNone/>
            </a:pP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2050" name="Picture 2" descr="C:\Users\noutuvr\Desktop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7494"/>
            <a:ext cx="3312367" cy="2093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33528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59"/>
          <a:stretch/>
        </p:blipFill>
        <p:spPr bwMode="auto">
          <a:xfrm>
            <a:off x="0" y="24987"/>
            <a:ext cx="9144000" cy="511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779912" y="123478"/>
            <a:ext cx="5364088" cy="6727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936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СЛАЙД-ИТОГОВЫЙ_page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53"/>
            <a:ext cx="9217852" cy="513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292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536"/>
            <a:ext cx="9144000" cy="516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99310" y="13742"/>
            <a:ext cx="348679" cy="228600"/>
          </a:xfrm>
          <a:prstGeom prst="rect">
            <a:avLst/>
          </a:prstGeom>
          <a:solidFill>
            <a:srgbClr val="0D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857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520" t="17333" b="6085"/>
          <a:stretch/>
        </p:blipFill>
        <p:spPr bwMode="auto">
          <a:xfrm>
            <a:off x="7334241" y="-16536"/>
            <a:ext cx="1809759" cy="516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 smtClean="0"/>
              <a:t>ЦЕЛИ И ЗАДАЧИ ПРОФМИНИМУМА</a:t>
            </a:r>
            <a:endParaRPr lang="ru-RU" sz="29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0150"/>
            <a:ext cx="8712968" cy="37478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dirty="0"/>
              <a:t>Цель – </a:t>
            </a:r>
            <a:r>
              <a:rPr lang="ru-RU" sz="7200" dirty="0"/>
              <a:t>выстраивание системы профессиональной ориентации обучающихся, которая реализуется в образовательной, воспитательной и иных видах деятельности</a:t>
            </a:r>
            <a:r>
              <a:rPr lang="ru-RU" sz="7200" dirty="0" smtClean="0"/>
              <a:t>.</a:t>
            </a:r>
          </a:p>
          <a:p>
            <a:endParaRPr lang="ru-RU" sz="5600" dirty="0"/>
          </a:p>
          <a:p>
            <a:pPr marL="0" indent="0">
              <a:buNone/>
            </a:pPr>
            <a:r>
              <a:rPr lang="ru-RU" sz="7200" b="1" dirty="0" smtClean="0"/>
              <a:t>Задачи:</a:t>
            </a:r>
            <a:endParaRPr lang="ru-RU" sz="7200" dirty="0"/>
          </a:p>
          <a:p>
            <a:pPr marL="0" indent="0">
              <a:buNone/>
            </a:pPr>
            <a:r>
              <a:rPr lang="ru-RU" sz="6400" dirty="0" smtClean="0"/>
              <a:t>- Развитие </a:t>
            </a:r>
            <a:r>
              <a:rPr lang="ru-RU" sz="6400" dirty="0"/>
              <a:t>нормативно-правового обеспечения </a:t>
            </a:r>
            <a:r>
              <a:rPr lang="ru-RU" sz="6400" dirty="0" err="1"/>
              <a:t>профориентационной</a:t>
            </a:r>
            <a:r>
              <a:rPr lang="ru-RU" sz="6400" dirty="0"/>
              <a:t> деятельности в образовательных </a:t>
            </a:r>
            <a:r>
              <a:rPr lang="ru-RU" sz="6400" dirty="0" smtClean="0"/>
              <a:t>организациях;</a:t>
            </a:r>
          </a:p>
          <a:p>
            <a:pPr marL="0" indent="0">
              <a:buNone/>
            </a:pPr>
            <a:r>
              <a:rPr lang="ru-RU" sz="6400" dirty="0" smtClean="0"/>
              <a:t>- Разработка</a:t>
            </a:r>
            <a:r>
              <a:rPr lang="ru-RU" sz="6400" dirty="0"/>
              <a:t>  </a:t>
            </a:r>
            <a:r>
              <a:rPr lang="ru-RU" sz="6400" dirty="0" smtClean="0"/>
              <a:t>научно-обоснованного </a:t>
            </a:r>
            <a:r>
              <a:rPr lang="ru-RU" sz="6400" dirty="0"/>
              <a:t>содержательного  </a:t>
            </a:r>
            <a:r>
              <a:rPr lang="ru-RU" sz="6400" dirty="0" smtClean="0"/>
              <a:t>наполнения </a:t>
            </a:r>
            <a:r>
              <a:rPr lang="ru-RU" sz="6400" dirty="0" err="1"/>
              <a:t>профориентационной</a:t>
            </a:r>
            <a:r>
              <a:rPr lang="ru-RU" sz="6400" dirty="0"/>
              <a:t> работы, с учетом разных возможностей образовательных </a:t>
            </a:r>
            <a:r>
              <a:rPr lang="ru-RU" sz="6400" dirty="0" smtClean="0"/>
              <a:t>организаций;</a:t>
            </a:r>
          </a:p>
          <a:p>
            <a:pPr marL="0" indent="0">
              <a:buNone/>
            </a:pPr>
            <a:r>
              <a:rPr lang="ru-RU" sz="6400" dirty="0" smtClean="0"/>
              <a:t>- Систематизация </a:t>
            </a:r>
            <a:r>
              <a:rPr lang="ru-RU" sz="6400" dirty="0"/>
              <a:t>и обогащение инструментами и практиками региональных, муниципальных и школьных моделей профессиональной ориентации </a:t>
            </a:r>
            <a:r>
              <a:rPr lang="ru-RU" sz="6400" dirty="0" smtClean="0"/>
              <a:t>обучающихся;</a:t>
            </a:r>
          </a:p>
          <a:p>
            <a:pPr marL="0" indent="0">
              <a:buNone/>
            </a:pPr>
            <a:r>
              <a:rPr lang="ru-RU" sz="6400" dirty="0" smtClean="0"/>
              <a:t>- Подготовка </a:t>
            </a:r>
            <a:r>
              <a:rPr lang="ru-RU" sz="6400" dirty="0"/>
              <a:t>программ повышения квалификации для специалистов, осуществляющих </a:t>
            </a:r>
            <a:r>
              <a:rPr lang="ru-RU" sz="6400" dirty="0" err="1"/>
              <a:t>профориентационную</a:t>
            </a:r>
            <a:r>
              <a:rPr lang="ru-RU" sz="6400" dirty="0"/>
              <a:t> деятельность в образовательных </a:t>
            </a:r>
            <a:r>
              <a:rPr lang="ru-RU" sz="6400" dirty="0" smtClean="0"/>
              <a:t>организациях;</a:t>
            </a:r>
          </a:p>
          <a:p>
            <a:pPr marL="0" indent="0">
              <a:buNone/>
            </a:pPr>
            <a:r>
              <a:rPr lang="ru-RU" sz="6400" dirty="0" smtClean="0"/>
              <a:t>- Включение </a:t>
            </a:r>
            <a:r>
              <a:rPr lang="ru-RU" sz="6400" dirty="0"/>
              <a:t>в </a:t>
            </a:r>
            <a:r>
              <a:rPr lang="ru-RU" sz="6400" dirty="0" err="1"/>
              <a:t>профориентационную</a:t>
            </a:r>
            <a:r>
              <a:rPr lang="ru-RU" sz="6400" dirty="0"/>
              <a:t> работу профессиональных образовательных организаций, организаций высшего образования, компаний - работодателей, центров занятости населения, родительского </a:t>
            </a:r>
            <a:r>
              <a:rPr lang="ru-RU" sz="6400" dirty="0" smtClean="0"/>
              <a:t>сообщества;</a:t>
            </a:r>
          </a:p>
          <a:p>
            <a:pPr marL="0" indent="0">
              <a:buNone/>
            </a:pPr>
            <a:r>
              <a:rPr lang="ru-RU" sz="6400" dirty="0" smtClean="0"/>
              <a:t>- Включение </a:t>
            </a:r>
            <a:r>
              <a:rPr lang="ru-RU" sz="6400" dirty="0"/>
              <a:t>в </a:t>
            </a:r>
            <a:r>
              <a:rPr lang="ru-RU" sz="6400" dirty="0" err="1"/>
              <a:t>профориентационную</a:t>
            </a:r>
            <a:r>
              <a:rPr lang="ru-RU" sz="6400" dirty="0"/>
              <a:t> работу программу, предусматривающую поддержку обучающихся “группы риска”: обучающихся с прогнозируемыми затруднениями трудоустройства.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87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05978"/>
            <a:ext cx="6984776" cy="8572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УРОВНИ ПРОФМИНИМУМА</a:t>
            </a:r>
          </a:p>
        </p:txBody>
      </p:sp>
    </p:spTree>
    <p:extLst>
      <p:ext uri="{BB962C8B-B14F-4D97-AF65-F5344CB8AC3E}">
        <p14:creationId xmlns:p14="http://schemas.microsoft.com/office/powerpoint/2010/main" xmlns="" val="35990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48" y="0"/>
            <a:ext cx="9146047" cy="513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97"/>
            <a:ext cx="8568952" cy="69544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СОДЕРЖАНИЕ ПРОФМИНИМУМА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99310" y="13742"/>
            <a:ext cx="34867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389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520" t="17333" b="6085"/>
          <a:stretch/>
        </p:blipFill>
        <p:spPr bwMode="auto">
          <a:xfrm>
            <a:off x="7334241" y="-16536"/>
            <a:ext cx="1809759" cy="516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КЛЮЧЕВЫЕ НАПРАВЛЕНИЯ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Урочная деятельность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В</a:t>
            </a:r>
            <a:r>
              <a:rPr lang="ru-RU" sz="2400" dirty="0" smtClean="0"/>
              <a:t>неурочная </a:t>
            </a:r>
            <a:r>
              <a:rPr lang="ru-RU" sz="2400" dirty="0"/>
              <a:t>деятельность,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В</a:t>
            </a:r>
            <a:r>
              <a:rPr lang="ru-RU" sz="2400" dirty="0" smtClean="0"/>
              <a:t>оспитательная работа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Д</a:t>
            </a:r>
            <a:r>
              <a:rPr lang="ru-RU" sz="2400" dirty="0" smtClean="0"/>
              <a:t>ополнительное </a:t>
            </a:r>
            <a:r>
              <a:rPr lang="ru-RU" sz="2400" dirty="0"/>
              <a:t>образование 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err="1"/>
              <a:t>П</a:t>
            </a:r>
            <a:r>
              <a:rPr lang="ru-RU" sz="2400" dirty="0" err="1" smtClean="0"/>
              <a:t>рофобучение</a:t>
            </a:r>
            <a:r>
              <a:rPr lang="ru-RU" sz="24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В</a:t>
            </a:r>
            <a:r>
              <a:rPr lang="ru-RU" sz="2400" dirty="0" smtClean="0"/>
              <a:t>заимодействие </a:t>
            </a:r>
            <a:r>
              <a:rPr lang="ru-RU" sz="2400" dirty="0"/>
              <a:t>с родителями или законными </a:t>
            </a:r>
            <a:r>
              <a:rPr lang="ru-RU" sz="2400" dirty="0" smtClean="0"/>
              <a:t>представителями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Профильные </a:t>
            </a:r>
            <a:r>
              <a:rPr lang="ru-RU" sz="2400" dirty="0"/>
              <a:t>предпрофессиональные классы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95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10149" y="3274563"/>
            <a:ext cx="2376264" cy="75608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0149" y="2140437"/>
            <a:ext cx="2376264" cy="75608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0149" y="1060317"/>
            <a:ext cx="2376264" cy="75608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98181" y="1167607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Урочная деятельность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62477" y="976694"/>
            <a:ext cx="5152572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уроки общеобразовательного цикла, включающие элемент значимости учебного предмета для профессиональной деятельности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8181" y="2195313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Внеурочная деятельность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69816" y="2249319"/>
            <a:ext cx="5152572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курс еженедельных занятий «Россия — мои горизонты» (рекомендуемый день - четверг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169" y="337502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Взаимодействие с родителями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62477" y="3329439"/>
            <a:ext cx="5152572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проведение двух Всероссийских родительских собраний по </a:t>
            </a:r>
            <a:r>
              <a:rPr lang="ru-RU" dirty="0" smtClean="0">
                <a:solidFill>
                  <a:schemeClr val="tx1"/>
                </a:solidFill>
              </a:rPr>
              <a:t>профориентации</a:t>
            </a:r>
          </a:p>
        </p:txBody>
      </p:sp>
      <p:sp>
        <p:nvSpPr>
          <p:cNvPr id="12" name="Плюс 11"/>
          <p:cNvSpPr/>
          <p:nvPr/>
        </p:nvSpPr>
        <p:spPr>
          <a:xfrm>
            <a:off x="1274245" y="1870407"/>
            <a:ext cx="360040" cy="270030"/>
          </a:xfrm>
          <a:prstGeom prst="mathPlu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1274245" y="2975163"/>
            <a:ext cx="360040" cy="270030"/>
          </a:xfrm>
          <a:prstGeom prst="mathPlu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908438" y="1330347"/>
            <a:ext cx="288032" cy="216024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908438" y="3490587"/>
            <a:ext cx="288032" cy="216024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908438" y="2464473"/>
            <a:ext cx="288032" cy="216024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7200" y="205978"/>
            <a:ext cx="8229600" cy="475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smtClean="0"/>
              <a:t>БАЗОВЫЙ УРОВЕНЬ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9030" y="4299942"/>
            <a:ext cx="8104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Занятия «Россия - мои горизонты» нужно проводить </a:t>
            </a:r>
          </a:p>
          <a:p>
            <a:pPr algn="ctr"/>
            <a:r>
              <a:rPr lang="ru-RU" b="1" u="sng" dirty="0"/>
              <a:t>во всех   6-11 классах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90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799310" y="13742"/>
            <a:ext cx="348679" cy="228600"/>
          </a:xfrm>
          <a:prstGeom prst="rect">
            <a:avLst/>
          </a:prstGeom>
          <a:solidFill>
            <a:srgbClr val="0D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567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443</Words>
  <Application>Microsoft Office PowerPoint</Application>
  <PresentationFormat>Экран (16:9)</PresentationFormat>
  <Paragraphs>102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Профориентационный минимум как инструмент достижения качества образования</vt:lpstr>
      <vt:lpstr>Слайд 2</vt:lpstr>
      <vt:lpstr>Слайд 3</vt:lpstr>
      <vt:lpstr>ЦЕЛИ И ЗАДАЧИ ПРОФМИНИМУМА</vt:lpstr>
      <vt:lpstr>Слайд 5</vt:lpstr>
      <vt:lpstr>Слайд 6</vt:lpstr>
      <vt:lpstr>КЛЮЧЕВЫЕ НАПРАВЛЕНИЯ</vt:lpstr>
      <vt:lpstr>Слайд 8</vt:lpstr>
      <vt:lpstr>Слайд 9</vt:lpstr>
      <vt:lpstr>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Один из ключевых  профориентационных проектов –  федеральный проект «Билет в будущее»</vt:lpstr>
      <vt:lpstr>Раздел «Профминимум» на платформе проекта  «Билет в будущее»: https://bvbinfo.ru 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2023-10-31T11:17:39Z</dcterms:created>
  <dcterms:modified xsi:type="dcterms:W3CDTF">2023-10-31T11:18:01Z</dcterms:modified>
</cp:coreProperties>
</file>